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1" r:id="rId5"/>
    <p:sldId id="260" r:id="rId6"/>
    <p:sldId id="263"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BD9"/>
    <a:srgbClr val="470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327"/>
  </p:normalViewPr>
  <p:slideViewPr>
    <p:cSldViewPr snapToGrid="0">
      <p:cViewPr varScale="1">
        <p:scale>
          <a:sx n="85" d="100"/>
          <a:sy n="85" d="100"/>
        </p:scale>
        <p:origin x="3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90482-F22B-5318-402E-B6C99DF4059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D3A07F-74A1-EE16-80AB-505C9220B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3629733-5DBB-B29E-1B6B-4218C888B8BC}"/>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DCF15139-EEF3-0FB3-A91D-28DFCE161D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67D045-B466-3D5D-EB83-59FEC74FB8D2}"/>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354709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E17CF-9D68-A6F2-98F2-CEE994657D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5E693-E5D2-01EA-7609-E4D13041062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1DF52D-6E29-CD75-810F-E8D3668E9910}"/>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A44DEB9C-8778-6646-67FD-6762A9A030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C256D3-9950-2059-878A-9A20CCBE6635}"/>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148095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C4DE8F-FB2A-8ABA-8CE4-E08286EC9B4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3AFB498-00B7-0FD7-C5D0-3F4FBFAE55C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0C2666-0DFA-417F-8D7A-1B1F66B4ACFA}"/>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7EB0E8B9-8B1B-F8B6-C97E-86494077A5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F3F34-B93F-1576-01F4-EDC1B8D691DE}"/>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171634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76D258-A84C-E2D4-61F1-F616134459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69EC6A-C163-816A-3406-94CA5BE418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DE4BBA-0C0E-0DAB-DDAB-6BAEF0BA2CB6}"/>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FA7B946C-3BD0-CFE7-C1EB-30244EAC1F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532D74-00E9-BE34-7E03-B4438A2336BC}"/>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242218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0FBC9-8857-8BE6-5FC7-9F1DD4A296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122B66-09B8-B692-01DE-AE39BFD1C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926C53-60CD-0E8E-06BE-F3CE55839B9A}"/>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53B5FF74-D417-2645-B610-0C6CA17F75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EC4AD9-8E3B-7D94-E47B-87AEF6E5802A}"/>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375825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C6EDD-628E-1A04-1720-8BD6DB3129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F24EFF-6144-B164-ABC0-877D757437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D821092-FC79-F74D-AC23-9F88A750FBB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D21C33-30E6-A954-C258-102911A512B6}"/>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6" name="フッター プレースホルダー 5">
            <a:extLst>
              <a:ext uri="{FF2B5EF4-FFF2-40B4-BE49-F238E27FC236}">
                <a16:creationId xmlns:a16="http://schemas.microsoft.com/office/drawing/2014/main" id="{7295E121-7D9F-78D6-27B2-734F0FE038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989EF6-F076-4101-C10F-4165D61B52BB}"/>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362717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0D0D9-E8FF-94D7-A36D-C6EF728330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1CF27D-FA62-F2A4-F0BE-72733CD72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8F483C3-BBE3-3E8A-2DD8-2EDC69A0EF1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D6EEC3-2654-F460-8116-661C1358B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D7AB73B-6A46-E27F-4054-00549EB901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95617D-4285-CEEC-C2A2-F8E75EAAC32F}"/>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8" name="フッター プレースホルダー 7">
            <a:extLst>
              <a:ext uri="{FF2B5EF4-FFF2-40B4-BE49-F238E27FC236}">
                <a16:creationId xmlns:a16="http://schemas.microsoft.com/office/drawing/2014/main" id="{7F2E215B-BAE4-9518-DB6E-9DC5EDC2D1B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B6EF97-6B79-092A-3304-ABA9999327C9}"/>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153170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6387F-2FCB-E4F4-E21A-404314B3535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D6C12A-5523-BE15-D52B-1646952F1422}"/>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4" name="フッター プレースホルダー 3">
            <a:extLst>
              <a:ext uri="{FF2B5EF4-FFF2-40B4-BE49-F238E27FC236}">
                <a16:creationId xmlns:a16="http://schemas.microsoft.com/office/drawing/2014/main" id="{1C96343E-0B0A-7D0C-AD9B-EA1AFC7008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E452CF6-C606-CFF5-A407-450622A28338}"/>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16945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8360D3C-A9E4-65E6-1823-D347A36A91C3}"/>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3" name="フッター プレースホルダー 2">
            <a:extLst>
              <a:ext uri="{FF2B5EF4-FFF2-40B4-BE49-F238E27FC236}">
                <a16:creationId xmlns:a16="http://schemas.microsoft.com/office/drawing/2014/main" id="{989581B1-F54F-E7A9-DF8E-835BC65391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151860-397A-3858-11DB-7ECCDD8C027D}"/>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271773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1B890-8772-8844-4F0D-1AB0B630A8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D3BE94-90D7-414F-2555-281F3062E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EE41FC5-3715-55F6-E1CB-BCFFC32E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A24F68-8647-B383-3435-C859D9AD55D5}"/>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6" name="フッター プレースホルダー 5">
            <a:extLst>
              <a:ext uri="{FF2B5EF4-FFF2-40B4-BE49-F238E27FC236}">
                <a16:creationId xmlns:a16="http://schemas.microsoft.com/office/drawing/2014/main" id="{DD0ED813-BC10-57F8-3613-4FD4C00BED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1D149A-6B67-5262-2C72-8C1FF1662C86}"/>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78304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46478-FF08-D7C9-F2ED-4676240B4F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361158-D7C0-6535-E0EC-9CCA288A0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6BDDF3-7586-77EE-D6BB-24880D2A7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ED097A-2E26-C911-05AF-F86170DE5A8D}"/>
              </a:ext>
            </a:extLst>
          </p:cNvPr>
          <p:cNvSpPr>
            <a:spLocks noGrp="1"/>
          </p:cNvSpPr>
          <p:nvPr>
            <p:ph type="dt" sz="half" idx="10"/>
          </p:nvPr>
        </p:nvSpPr>
        <p:spPr/>
        <p:txBody>
          <a:bodyPr/>
          <a:lstStyle/>
          <a:p>
            <a:fld id="{F0E9076D-63F1-554F-89DC-C1A95AAC221A}" type="datetimeFigureOut">
              <a:rPr kumimoji="1" lang="ja-JP" altLang="en-US" smtClean="0"/>
              <a:t>2023/10/21</a:t>
            </a:fld>
            <a:endParaRPr kumimoji="1" lang="ja-JP" altLang="en-US"/>
          </a:p>
        </p:txBody>
      </p:sp>
      <p:sp>
        <p:nvSpPr>
          <p:cNvPr id="6" name="フッター プレースホルダー 5">
            <a:extLst>
              <a:ext uri="{FF2B5EF4-FFF2-40B4-BE49-F238E27FC236}">
                <a16:creationId xmlns:a16="http://schemas.microsoft.com/office/drawing/2014/main" id="{AC25EE03-0D1B-7DF3-EF79-9AAC76F62B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A5FF55-17D8-6ED5-2992-FCDDC7B4EBE2}"/>
              </a:ext>
            </a:extLst>
          </p:cNvPr>
          <p:cNvSpPr>
            <a:spLocks noGrp="1"/>
          </p:cNvSpPr>
          <p:nvPr>
            <p:ph type="sldNum" sz="quarter" idx="12"/>
          </p:nvPr>
        </p:nvSpPr>
        <p:spPr/>
        <p:txBody>
          <a:body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250273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71C72E-7A7C-CB87-E116-BE68BBAFA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59D2FE-4CDB-9B89-E4A8-CF6E7538B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899525-E208-07CE-FB3D-F628E871C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9076D-63F1-554F-89DC-C1A95AAC221A}" type="datetimeFigureOut">
              <a:rPr kumimoji="1" lang="ja-JP" altLang="en-US" smtClean="0"/>
              <a:t>2023/10/21</a:t>
            </a:fld>
            <a:endParaRPr kumimoji="1" lang="ja-JP" altLang="en-US"/>
          </a:p>
        </p:txBody>
      </p:sp>
      <p:sp>
        <p:nvSpPr>
          <p:cNvPr id="5" name="フッター プレースホルダー 4">
            <a:extLst>
              <a:ext uri="{FF2B5EF4-FFF2-40B4-BE49-F238E27FC236}">
                <a16:creationId xmlns:a16="http://schemas.microsoft.com/office/drawing/2014/main" id="{27DBB6C3-5A50-5F50-934C-861F3570C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C1293BE-FD1E-7104-E7F6-2486F32A7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D810E-7B58-DF45-B1EA-815FCE0B0B30}" type="slidenum">
              <a:rPr kumimoji="1" lang="ja-JP" altLang="en-US" smtClean="0"/>
              <a:t>‹#›</a:t>
            </a:fld>
            <a:endParaRPr kumimoji="1" lang="ja-JP" altLang="en-US"/>
          </a:p>
        </p:txBody>
      </p:sp>
    </p:spTree>
    <p:extLst>
      <p:ext uri="{BB962C8B-B14F-4D97-AF65-F5344CB8AC3E}">
        <p14:creationId xmlns:p14="http://schemas.microsoft.com/office/powerpoint/2010/main" val="313808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D8F8F-51A5-D089-3962-4F26CC1F0594}"/>
              </a:ext>
            </a:extLst>
          </p:cNvPr>
          <p:cNvSpPr>
            <a:spLocks noGrp="1"/>
          </p:cNvSpPr>
          <p:nvPr>
            <p:ph type="ctrTitle"/>
          </p:nvPr>
        </p:nvSpPr>
        <p:spPr>
          <a:xfrm>
            <a:off x="1374913" y="319901"/>
            <a:ext cx="9144000" cy="1810026"/>
          </a:xfrm>
        </p:spPr>
        <p:txBody>
          <a:bodyPr>
            <a:normAutofit/>
          </a:bodyPr>
          <a:lstStyle/>
          <a:p>
            <a:r>
              <a:rPr kumimoji="1" lang="ja-JP" altLang="en-US">
                <a:solidFill>
                  <a:srgbClr val="C00000"/>
                </a:solidFill>
                <a:latin typeface="HGMaruGothicMPRO" panose="020F0600000000000000" pitchFamily="34" charset="-128"/>
                <a:ea typeface="HGMaruGothicMPRO" panose="020F0600000000000000" pitchFamily="34" charset="-128"/>
              </a:rPr>
              <a:t>クロンスマートパスは</a:t>
            </a:r>
            <a:br>
              <a:rPr kumimoji="1" lang="en-US" altLang="ja-JP" dirty="0">
                <a:solidFill>
                  <a:srgbClr val="C00000"/>
                </a:solidFill>
                <a:latin typeface="HGMaruGothicMPRO" panose="020F0600000000000000" pitchFamily="34" charset="-128"/>
                <a:ea typeface="HGMaruGothicMPRO" panose="020F0600000000000000" pitchFamily="34" charset="-128"/>
              </a:rPr>
            </a:br>
            <a:r>
              <a:rPr kumimoji="1" lang="ja-JP" altLang="en-US">
                <a:solidFill>
                  <a:srgbClr val="C00000"/>
                </a:solidFill>
                <a:latin typeface="HGMaruGothicMPRO" panose="020F0600000000000000" pitchFamily="34" charset="-128"/>
                <a:ea typeface="HGMaruGothicMPRO" panose="020F0600000000000000" pitchFamily="34" charset="-128"/>
              </a:rPr>
              <a:t>ご家族の分も登録可能</a:t>
            </a:r>
          </a:p>
        </p:txBody>
      </p:sp>
      <p:sp>
        <p:nvSpPr>
          <p:cNvPr id="3" name="字幕 2">
            <a:extLst>
              <a:ext uri="{FF2B5EF4-FFF2-40B4-BE49-F238E27FC236}">
                <a16:creationId xmlns:a16="http://schemas.microsoft.com/office/drawing/2014/main" id="{1AEA73B0-6381-0B09-1D91-323C2943E72C}"/>
              </a:ext>
            </a:extLst>
          </p:cNvPr>
          <p:cNvSpPr>
            <a:spLocks noGrp="1"/>
          </p:cNvSpPr>
          <p:nvPr>
            <p:ph type="subTitle" idx="1"/>
          </p:nvPr>
        </p:nvSpPr>
        <p:spPr>
          <a:xfrm>
            <a:off x="593124" y="2553327"/>
            <a:ext cx="10074876" cy="900387"/>
          </a:xfrm>
        </p:spPr>
        <p:txBody>
          <a:bodyPr>
            <a:normAutofit/>
          </a:bodyPr>
          <a:lstStyle/>
          <a:p>
            <a:pPr algn="l"/>
            <a:r>
              <a:rPr lang="ja-JP" altLang="en-US"/>
              <a:t>登録時</a:t>
            </a:r>
            <a:endParaRPr lang="en-US" altLang="ja-JP" dirty="0"/>
          </a:p>
          <a:p>
            <a:pPr algn="l"/>
            <a:r>
              <a:rPr kumimoji="1" lang="ja-JP" altLang="en-US"/>
              <a:t>　</a:t>
            </a:r>
            <a:r>
              <a:rPr kumimoji="1" lang="en-US" altLang="ja-JP" dirty="0"/>
              <a:t>●</a:t>
            </a:r>
            <a:r>
              <a:rPr kumimoji="1" lang="ja-JP" altLang="en-US"/>
              <a:t>ご自分の他にご家族様の登録も可能です</a:t>
            </a:r>
            <a:endParaRPr kumimoji="1" lang="en-US" altLang="ja-JP" dirty="0"/>
          </a:p>
          <a:p>
            <a:pPr algn="l"/>
            <a:endParaRPr kumimoji="1" lang="ja-JP" altLang="en-US"/>
          </a:p>
        </p:txBody>
      </p:sp>
      <p:sp>
        <p:nvSpPr>
          <p:cNvPr id="9" name="字幕 2">
            <a:extLst>
              <a:ext uri="{FF2B5EF4-FFF2-40B4-BE49-F238E27FC236}">
                <a16:creationId xmlns:a16="http://schemas.microsoft.com/office/drawing/2014/main" id="{1CFCB1DD-43F7-B9A7-6B31-F4A0397A894A}"/>
              </a:ext>
            </a:extLst>
          </p:cNvPr>
          <p:cNvSpPr txBox="1">
            <a:spLocks/>
          </p:cNvSpPr>
          <p:nvPr/>
        </p:nvSpPr>
        <p:spPr>
          <a:xfrm>
            <a:off x="593124" y="5375183"/>
            <a:ext cx="11232292" cy="89756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a:t>クレジットカード</a:t>
            </a:r>
            <a:endParaRPr lang="en-US" altLang="ja-JP" dirty="0"/>
          </a:p>
          <a:p>
            <a:pPr algn="l"/>
            <a:r>
              <a:rPr lang="ja-JP" altLang="en-US"/>
              <a:t>　</a:t>
            </a:r>
            <a:r>
              <a:rPr lang="en-US" altLang="ja-JP" dirty="0"/>
              <a:t>●</a:t>
            </a:r>
            <a:r>
              <a:rPr lang="ja-JP" altLang="en-US"/>
              <a:t>複数の登録が可能な上、チェックイン後に受診者ごとに選択することができます</a:t>
            </a:r>
          </a:p>
        </p:txBody>
      </p:sp>
      <p:sp>
        <p:nvSpPr>
          <p:cNvPr id="10" name="字幕 2">
            <a:extLst>
              <a:ext uri="{FF2B5EF4-FFF2-40B4-BE49-F238E27FC236}">
                <a16:creationId xmlns:a16="http://schemas.microsoft.com/office/drawing/2014/main" id="{809B73B1-3A3F-D0FF-EAB2-5130416461C0}"/>
              </a:ext>
            </a:extLst>
          </p:cNvPr>
          <p:cNvSpPr txBox="1">
            <a:spLocks/>
          </p:cNvSpPr>
          <p:nvPr/>
        </p:nvSpPr>
        <p:spPr>
          <a:xfrm>
            <a:off x="593124" y="3558342"/>
            <a:ext cx="11232292" cy="173524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a:t>複数チェックイン</a:t>
            </a:r>
            <a:endParaRPr lang="en-US" altLang="ja-JP" dirty="0"/>
          </a:p>
          <a:p>
            <a:pPr algn="l"/>
            <a:r>
              <a:rPr lang="ja-JP" altLang="en-US"/>
              <a:t>　●チェックイン後、受診者を選択（複数可）して操作をしてください</a:t>
            </a:r>
            <a:endParaRPr lang="en-US" altLang="ja-JP" dirty="0"/>
          </a:p>
          <a:p>
            <a:pPr algn="l"/>
            <a:r>
              <a:rPr lang="ja-JP" altLang="en-US"/>
              <a:t>　</a:t>
            </a:r>
            <a:r>
              <a:rPr lang="en-US" altLang="ja-JP" dirty="0"/>
              <a:t>●</a:t>
            </a:r>
            <a:r>
              <a:rPr lang="ja-JP" altLang="en-US"/>
              <a:t>選択肢に無い受診者分は、選択の際にも追加できます</a:t>
            </a:r>
            <a:endParaRPr lang="en-US" altLang="ja-JP" dirty="0"/>
          </a:p>
          <a:p>
            <a:pPr algn="l"/>
            <a:r>
              <a:rPr lang="ja-JP" altLang="en-US"/>
              <a:t>　</a:t>
            </a:r>
            <a:r>
              <a:rPr lang="en-US" altLang="ja-JP" dirty="0"/>
              <a:t>  </a:t>
            </a:r>
            <a:r>
              <a:rPr lang="en-US" altLang="ja-JP" sz="1900" dirty="0">
                <a:solidFill>
                  <a:srgbClr val="FF0000"/>
                </a:solidFill>
              </a:rPr>
              <a:t>※</a:t>
            </a:r>
            <a:r>
              <a:rPr lang="ja-JP" altLang="en-US" sz="1900">
                <a:solidFill>
                  <a:srgbClr val="FF0000"/>
                </a:solidFill>
              </a:rPr>
              <a:t>自分の登録のみの方で自分が受診しない場合でも、チェックイン後に受診者の登録ができます</a:t>
            </a:r>
            <a:endParaRPr lang="en-US" altLang="ja-JP" sz="1900" dirty="0">
              <a:solidFill>
                <a:srgbClr val="FF0000"/>
              </a:solidFill>
            </a:endParaRPr>
          </a:p>
          <a:p>
            <a:pPr algn="l"/>
            <a:endParaRPr lang="en-US" altLang="ja-JP" dirty="0"/>
          </a:p>
        </p:txBody>
      </p:sp>
      <p:sp>
        <p:nvSpPr>
          <p:cNvPr id="4" name="角丸四角形 3">
            <a:extLst>
              <a:ext uri="{FF2B5EF4-FFF2-40B4-BE49-F238E27FC236}">
                <a16:creationId xmlns:a16="http://schemas.microsoft.com/office/drawing/2014/main" id="{3BEC270D-012F-45A1-7F22-F4B09A769C7D}"/>
              </a:ext>
            </a:extLst>
          </p:cNvPr>
          <p:cNvSpPr/>
          <p:nvPr/>
        </p:nvSpPr>
        <p:spPr>
          <a:xfrm>
            <a:off x="593124" y="2540970"/>
            <a:ext cx="1076650" cy="360185"/>
          </a:xfrm>
          <a:prstGeom prst="roundRect">
            <a:avLst/>
          </a:prstGeom>
          <a:noFill/>
          <a:ln w="63500" cmpd="thickThi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A2EC886A-8CCD-C0AF-6609-160FEC306527}"/>
              </a:ext>
            </a:extLst>
          </p:cNvPr>
          <p:cNvSpPr/>
          <p:nvPr/>
        </p:nvSpPr>
        <p:spPr>
          <a:xfrm>
            <a:off x="593124" y="3521270"/>
            <a:ext cx="2570206" cy="360185"/>
          </a:xfrm>
          <a:prstGeom prst="roundRect">
            <a:avLst/>
          </a:prstGeom>
          <a:noFill/>
          <a:ln w="63500" cmpd="thickThi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7A469217-286D-9D53-BDBC-A1DD22AA9849}"/>
              </a:ext>
            </a:extLst>
          </p:cNvPr>
          <p:cNvSpPr/>
          <p:nvPr/>
        </p:nvSpPr>
        <p:spPr>
          <a:xfrm>
            <a:off x="607092" y="5356244"/>
            <a:ext cx="2556237" cy="360185"/>
          </a:xfrm>
          <a:prstGeom prst="roundRect">
            <a:avLst/>
          </a:prstGeom>
          <a:noFill/>
          <a:ln w="63500" cmpd="thickThi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6941F5C6-F0A5-F28B-CA4D-ADA32E66B470}"/>
              </a:ext>
            </a:extLst>
          </p:cNvPr>
          <p:cNvSpPr/>
          <p:nvPr/>
        </p:nvSpPr>
        <p:spPr>
          <a:xfrm>
            <a:off x="1374913" y="319901"/>
            <a:ext cx="9293087" cy="1810026"/>
          </a:xfrm>
          <a:prstGeom prst="roundRect">
            <a:avLst/>
          </a:prstGeom>
          <a:noFill/>
          <a:ln w="63500" cmpd="thinThick">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7029F49-27B2-4B50-4730-50A984A659C7}"/>
              </a:ext>
            </a:extLst>
          </p:cNvPr>
          <p:cNvSpPr txBox="1"/>
          <p:nvPr/>
        </p:nvSpPr>
        <p:spPr>
          <a:xfrm>
            <a:off x="1374913" y="6151432"/>
            <a:ext cx="7770076" cy="369332"/>
          </a:xfrm>
          <a:prstGeom prst="rect">
            <a:avLst/>
          </a:prstGeom>
          <a:noFill/>
        </p:spPr>
        <p:txBody>
          <a:bodyPr wrap="none" rtlCol="0">
            <a:spAutoFit/>
          </a:bodyPr>
          <a:lstStyle/>
          <a:p>
            <a:r>
              <a:rPr kumimoji="1" lang="en-US" altLang="ja-JP" dirty="0">
                <a:solidFill>
                  <a:srgbClr val="470BF9"/>
                </a:solidFill>
              </a:rPr>
              <a:t>※</a:t>
            </a:r>
            <a:r>
              <a:rPr kumimoji="1" lang="ja-JP" altLang="en-US">
                <a:solidFill>
                  <a:srgbClr val="470BF9"/>
                </a:solidFill>
              </a:rPr>
              <a:t>チェックイン後でも、違うクレジットカードの追加や変更ができます</a:t>
            </a:r>
          </a:p>
        </p:txBody>
      </p:sp>
    </p:spTree>
    <p:extLst>
      <p:ext uri="{BB962C8B-B14F-4D97-AF65-F5344CB8AC3E}">
        <p14:creationId xmlns:p14="http://schemas.microsoft.com/office/powerpoint/2010/main" val="244906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23B6E68-3775-AEEF-07C2-B97AC0ADA3C5}"/>
              </a:ext>
            </a:extLst>
          </p:cNvPr>
          <p:cNvPicPr>
            <a:picLocks noChangeAspect="1"/>
          </p:cNvPicPr>
          <p:nvPr/>
        </p:nvPicPr>
        <p:blipFill>
          <a:blip r:embed="rId2"/>
          <a:stretch>
            <a:fillRect/>
          </a:stretch>
        </p:blipFill>
        <p:spPr>
          <a:xfrm>
            <a:off x="1043816" y="852610"/>
            <a:ext cx="1370390" cy="1669654"/>
          </a:xfrm>
          <a:prstGeom prst="rect">
            <a:avLst/>
          </a:prstGeom>
        </p:spPr>
      </p:pic>
      <p:sp>
        <p:nvSpPr>
          <p:cNvPr id="6" name="テキスト ボックス 5">
            <a:extLst>
              <a:ext uri="{FF2B5EF4-FFF2-40B4-BE49-F238E27FC236}">
                <a16:creationId xmlns:a16="http://schemas.microsoft.com/office/drawing/2014/main" id="{B952AB44-71C4-8589-DD73-94CCC90A734C}"/>
              </a:ext>
            </a:extLst>
          </p:cNvPr>
          <p:cNvSpPr txBox="1"/>
          <p:nvPr/>
        </p:nvSpPr>
        <p:spPr>
          <a:xfrm>
            <a:off x="581041" y="2792108"/>
            <a:ext cx="2295940" cy="369332"/>
          </a:xfrm>
          <a:prstGeom prst="rect">
            <a:avLst/>
          </a:prstGeom>
          <a:noFill/>
        </p:spPr>
        <p:txBody>
          <a:bodyPr wrap="square" rtlCol="0">
            <a:spAutoFit/>
          </a:bodyPr>
          <a:lstStyle/>
          <a:p>
            <a:r>
              <a:rPr kumimoji="1" lang="ja-JP" altLang="en-US"/>
              <a:t>お子さんのみの受診</a:t>
            </a:r>
          </a:p>
        </p:txBody>
      </p:sp>
      <p:sp>
        <p:nvSpPr>
          <p:cNvPr id="2" name="テキスト ボックス 1">
            <a:extLst>
              <a:ext uri="{FF2B5EF4-FFF2-40B4-BE49-F238E27FC236}">
                <a16:creationId xmlns:a16="http://schemas.microsoft.com/office/drawing/2014/main" id="{F4C053DE-2804-9D10-3E9F-87E26C6829FB}"/>
              </a:ext>
            </a:extLst>
          </p:cNvPr>
          <p:cNvSpPr txBox="1"/>
          <p:nvPr/>
        </p:nvSpPr>
        <p:spPr>
          <a:xfrm>
            <a:off x="3286890" y="861679"/>
            <a:ext cx="8279029" cy="369332"/>
          </a:xfrm>
          <a:prstGeom prst="rect">
            <a:avLst/>
          </a:prstGeom>
          <a:noFill/>
        </p:spPr>
        <p:txBody>
          <a:bodyPr wrap="square" rtlCol="0">
            <a:spAutoFit/>
          </a:bodyPr>
          <a:lstStyle/>
          <a:p>
            <a:r>
              <a:rPr kumimoji="1" lang="ja-JP" altLang="en-US"/>
              <a:t>保護者のスマートフォンにてチェックイン後、受診するお子様を選択して操作</a:t>
            </a:r>
          </a:p>
        </p:txBody>
      </p:sp>
      <p:sp>
        <p:nvSpPr>
          <p:cNvPr id="3" name="テキスト ボックス 2">
            <a:extLst>
              <a:ext uri="{FF2B5EF4-FFF2-40B4-BE49-F238E27FC236}">
                <a16:creationId xmlns:a16="http://schemas.microsoft.com/office/drawing/2014/main" id="{28E362C3-B590-BADB-C8A3-8FA93C7BACF2}"/>
              </a:ext>
            </a:extLst>
          </p:cNvPr>
          <p:cNvSpPr txBox="1"/>
          <p:nvPr/>
        </p:nvSpPr>
        <p:spPr>
          <a:xfrm>
            <a:off x="3336315" y="1575052"/>
            <a:ext cx="7599408" cy="646331"/>
          </a:xfrm>
          <a:prstGeom prst="rect">
            <a:avLst/>
          </a:prstGeom>
          <a:noFill/>
        </p:spPr>
        <p:txBody>
          <a:bodyPr wrap="square" rtlCol="0">
            <a:spAutoFit/>
          </a:bodyPr>
          <a:lstStyle/>
          <a:p>
            <a:r>
              <a:rPr kumimoji="1" lang="ja-JP" altLang="en-US"/>
              <a:t>お子様のスマートフォンで登録・チェックインし操作</a:t>
            </a:r>
            <a:endParaRPr kumimoji="1" lang="en-US" altLang="ja-JP" dirty="0"/>
          </a:p>
          <a:p>
            <a:r>
              <a:rPr kumimoji="1" lang="ja-JP" altLang="en-US"/>
              <a:t>　登録の際、保護者のクレジットカードを設定できます</a:t>
            </a:r>
          </a:p>
        </p:txBody>
      </p:sp>
      <p:sp>
        <p:nvSpPr>
          <p:cNvPr id="7" name="テキスト ボックス 6">
            <a:extLst>
              <a:ext uri="{FF2B5EF4-FFF2-40B4-BE49-F238E27FC236}">
                <a16:creationId xmlns:a16="http://schemas.microsoft.com/office/drawing/2014/main" id="{1E87DDAB-5E22-4DCB-7825-2AD11A23E6BD}"/>
              </a:ext>
            </a:extLst>
          </p:cNvPr>
          <p:cNvSpPr txBox="1"/>
          <p:nvPr/>
        </p:nvSpPr>
        <p:spPr>
          <a:xfrm>
            <a:off x="3286890" y="2584133"/>
            <a:ext cx="8163431" cy="369332"/>
          </a:xfrm>
          <a:prstGeom prst="rect">
            <a:avLst/>
          </a:prstGeom>
          <a:noFill/>
        </p:spPr>
        <p:txBody>
          <a:bodyPr wrap="square" rtlCol="0">
            <a:spAutoFit/>
          </a:bodyPr>
          <a:lstStyle/>
          <a:p>
            <a:r>
              <a:rPr kumimoji="1" lang="ja-JP" altLang="en-US"/>
              <a:t>お子様が先に来院し、お子様のスマートフォンにてチェックイン操作</a:t>
            </a:r>
          </a:p>
        </p:txBody>
      </p:sp>
      <p:sp>
        <p:nvSpPr>
          <p:cNvPr id="8" name="テキスト ボックス 7">
            <a:extLst>
              <a:ext uri="{FF2B5EF4-FFF2-40B4-BE49-F238E27FC236}">
                <a16:creationId xmlns:a16="http://schemas.microsoft.com/office/drawing/2014/main" id="{B87D3397-3F84-9572-3E16-4C726E51A151}"/>
              </a:ext>
            </a:extLst>
          </p:cNvPr>
          <p:cNvSpPr txBox="1"/>
          <p:nvPr/>
        </p:nvSpPr>
        <p:spPr>
          <a:xfrm>
            <a:off x="2990328" y="466155"/>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A</a:t>
            </a:r>
            <a:endParaRPr kumimoji="1" lang="ja-JP" altLang="en-US"/>
          </a:p>
        </p:txBody>
      </p:sp>
      <p:sp>
        <p:nvSpPr>
          <p:cNvPr id="9" name="テキスト ボックス 8">
            <a:extLst>
              <a:ext uri="{FF2B5EF4-FFF2-40B4-BE49-F238E27FC236}">
                <a16:creationId xmlns:a16="http://schemas.microsoft.com/office/drawing/2014/main" id="{7BB75A9D-5354-61C0-CFBC-022008D314FE}"/>
              </a:ext>
            </a:extLst>
          </p:cNvPr>
          <p:cNvSpPr txBox="1"/>
          <p:nvPr/>
        </p:nvSpPr>
        <p:spPr>
          <a:xfrm>
            <a:off x="3002684" y="1216311"/>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B</a:t>
            </a:r>
            <a:endParaRPr kumimoji="1" lang="ja-JP" altLang="en-US"/>
          </a:p>
        </p:txBody>
      </p:sp>
      <p:sp>
        <p:nvSpPr>
          <p:cNvPr id="11" name="テキスト ボックス 10">
            <a:extLst>
              <a:ext uri="{FF2B5EF4-FFF2-40B4-BE49-F238E27FC236}">
                <a16:creationId xmlns:a16="http://schemas.microsoft.com/office/drawing/2014/main" id="{B15B54AF-BB7A-04E1-4D07-F824936C85ED}"/>
              </a:ext>
            </a:extLst>
          </p:cNvPr>
          <p:cNvSpPr txBox="1"/>
          <p:nvPr/>
        </p:nvSpPr>
        <p:spPr>
          <a:xfrm>
            <a:off x="3555651" y="2905891"/>
            <a:ext cx="8154160" cy="830997"/>
          </a:xfrm>
          <a:prstGeom prst="rect">
            <a:avLst/>
          </a:prstGeom>
          <a:noFill/>
        </p:spPr>
        <p:txBody>
          <a:bodyPr wrap="square">
            <a:spAutoFit/>
          </a:bodyPr>
          <a:lstStyle/>
          <a:p>
            <a:r>
              <a:rPr kumimoji="1" lang="en-US" altLang="ja-JP" sz="1600" dirty="0"/>
              <a:t>※</a:t>
            </a:r>
            <a:r>
              <a:rPr kumimoji="1" lang="ja-JP" altLang="en-US" sz="1600"/>
              <a:t>中学生までは、基本的に診察時は保護者の同席が必要です</a:t>
            </a:r>
            <a:endParaRPr kumimoji="1" lang="en-US" altLang="ja-JP" sz="1600" dirty="0"/>
          </a:p>
          <a:p>
            <a:r>
              <a:rPr lang="ja-JP" altLang="en-US" sz="1600"/>
              <a:t>　高校生以上は、保護者の同伴は必須ではありませんが、治療やお薬が処方される場合</a:t>
            </a:r>
            <a:endParaRPr lang="en-US" altLang="ja-JP" sz="1600" dirty="0"/>
          </a:p>
          <a:p>
            <a:r>
              <a:rPr lang="en-US" altLang="ja-JP" sz="1600" dirty="0"/>
              <a:t> </a:t>
            </a:r>
            <a:r>
              <a:rPr lang="ja-JP" altLang="en-US" sz="1600"/>
              <a:t>は同伴をお願いします</a:t>
            </a:r>
            <a:endParaRPr kumimoji="1" lang="ja-JP" altLang="en-US" sz="1600"/>
          </a:p>
        </p:txBody>
      </p:sp>
      <p:sp>
        <p:nvSpPr>
          <p:cNvPr id="12" name="テキスト ボックス 11">
            <a:extLst>
              <a:ext uri="{FF2B5EF4-FFF2-40B4-BE49-F238E27FC236}">
                <a16:creationId xmlns:a16="http://schemas.microsoft.com/office/drawing/2014/main" id="{2EA7757D-D3B9-2555-1A55-5DF73BD65F25}"/>
              </a:ext>
            </a:extLst>
          </p:cNvPr>
          <p:cNvSpPr txBox="1"/>
          <p:nvPr/>
        </p:nvSpPr>
        <p:spPr>
          <a:xfrm>
            <a:off x="2990327" y="2190897"/>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C</a:t>
            </a:r>
            <a:endParaRPr kumimoji="1" lang="ja-JP" altLang="en-US"/>
          </a:p>
        </p:txBody>
      </p:sp>
      <p:pic>
        <p:nvPicPr>
          <p:cNvPr id="13" name="図 12">
            <a:extLst>
              <a:ext uri="{FF2B5EF4-FFF2-40B4-BE49-F238E27FC236}">
                <a16:creationId xmlns:a16="http://schemas.microsoft.com/office/drawing/2014/main" id="{E61C8A30-C0E4-0B0B-2A45-FA2DA51BD1CA}"/>
              </a:ext>
            </a:extLst>
          </p:cNvPr>
          <p:cNvPicPr>
            <a:picLocks noChangeAspect="1"/>
          </p:cNvPicPr>
          <p:nvPr/>
        </p:nvPicPr>
        <p:blipFill>
          <a:blip r:embed="rId3"/>
          <a:stretch>
            <a:fillRect/>
          </a:stretch>
        </p:blipFill>
        <p:spPr>
          <a:xfrm>
            <a:off x="618112" y="4246443"/>
            <a:ext cx="2241214" cy="1758947"/>
          </a:xfrm>
          <a:prstGeom prst="rect">
            <a:avLst/>
          </a:prstGeom>
        </p:spPr>
      </p:pic>
      <p:sp>
        <p:nvSpPr>
          <p:cNvPr id="14" name="テキスト ボックス 13">
            <a:extLst>
              <a:ext uri="{FF2B5EF4-FFF2-40B4-BE49-F238E27FC236}">
                <a16:creationId xmlns:a16="http://schemas.microsoft.com/office/drawing/2014/main" id="{695DB31B-2D5F-7974-7667-86D455F26959}"/>
              </a:ext>
            </a:extLst>
          </p:cNvPr>
          <p:cNvSpPr txBox="1"/>
          <p:nvPr/>
        </p:nvSpPr>
        <p:spPr>
          <a:xfrm>
            <a:off x="878732" y="6081880"/>
            <a:ext cx="1596403" cy="369332"/>
          </a:xfrm>
          <a:prstGeom prst="rect">
            <a:avLst/>
          </a:prstGeom>
          <a:noFill/>
        </p:spPr>
        <p:txBody>
          <a:bodyPr wrap="square" rtlCol="0">
            <a:spAutoFit/>
          </a:bodyPr>
          <a:lstStyle/>
          <a:p>
            <a:r>
              <a:rPr kumimoji="1" lang="ja-JP" altLang="en-US"/>
              <a:t>ご家族で受診</a:t>
            </a:r>
          </a:p>
        </p:txBody>
      </p:sp>
      <p:sp>
        <p:nvSpPr>
          <p:cNvPr id="15" name="テキスト ボックス 14">
            <a:extLst>
              <a:ext uri="{FF2B5EF4-FFF2-40B4-BE49-F238E27FC236}">
                <a16:creationId xmlns:a16="http://schemas.microsoft.com/office/drawing/2014/main" id="{EC2B1B04-4C16-24BF-ED07-4BCAF723AE26}"/>
              </a:ext>
            </a:extLst>
          </p:cNvPr>
          <p:cNvSpPr txBox="1"/>
          <p:nvPr/>
        </p:nvSpPr>
        <p:spPr>
          <a:xfrm>
            <a:off x="3094688" y="4393474"/>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D</a:t>
            </a:r>
            <a:endParaRPr kumimoji="1" lang="ja-JP" altLang="en-US"/>
          </a:p>
        </p:txBody>
      </p:sp>
      <p:sp>
        <p:nvSpPr>
          <p:cNvPr id="16" name="テキスト ボックス 15">
            <a:extLst>
              <a:ext uri="{FF2B5EF4-FFF2-40B4-BE49-F238E27FC236}">
                <a16:creationId xmlns:a16="http://schemas.microsoft.com/office/drawing/2014/main" id="{9BF52121-A9C3-182A-E6BB-593BBC2D46E6}"/>
              </a:ext>
            </a:extLst>
          </p:cNvPr>
          <p:cNvSpPr txBox="1"/>
          <p:nvPr/>
        </p:nvSpPr>
        <p:spPr>
          <a:xfrm>
            <a:off x="3348675" y="4836948"/>
            <a:ext cx="8324069" cy="646331"/>
          </a:xfrm>
          <a:prstGeom prst="rect">
            <a:avLst/>
          </a:prstGeom>
          <a:noFill/>
        </p:spPr>
        <p:txBody>
          <a:bodyPr wrap="square" rtlCol="0">
            <a:spAutoFit/>
          </a:bodyPr>
          <a:lstStyle/>
          <a:p>
            <a:r>
              <a:rPr kumimoji="1" lang="ja-JP" altLang="en-US"/>
              <a:t>どなたか一人のスマートフォンにてチェックイン後、受診する全てにチェックインし、それぞれについて操作</a:t>
            </a:r>
          </a:p>
        </p:txBody>
      </p:sp>
      <p:sp>
        <p:nvSpPr>
          <p:cNvPr id="17" name="テキスト ボックス 16">
            <a:extLst>
              <a:ext uri="{FF2B5EF4-FFF2-40B4-BE49-F238E27FC236}">
                <a16:creationId xmlns:a16="http://schemas.microsoft.com/office/drawing/2014/main" id="{43A3EDB4-008E-4D6D-B5AC-133BE8B65985}"/>
              </a:ext>
            </a:extLst>
          </p:cNvPr>
          <p:cNvSpPr txBox="1"/>
          <p:nvPr/>
        </p:nvSpPr>
        <p:spPr>
          <a:xfrm>
            <a:off x="3418428" y="5452995"/>
            <a:ext cx="8279029" cy="584775"/>
          </a:xfrm>
          <a:prstGeom prst="rect">
            <a:avLst/>
          </a:prstGeom>
          <a:noFill/>
        </p:spPr>
        <p:txBody>
          <a:bodyPr wrap="square" rtlCol="0">
            <a:spAutoFit/>
          </a:bodyPr>
          <a:lstStyle/>
          <a:p>
            <a:r>
              <a:rPr lang="en-US" altLang="ja-JP" sz="1600" dirty="0"/>
              <a:t>※</a:t>
            </a:r>
            <a:r>
              <a:rPr lang="ja-JP" altLang="en-US" sz="1600"/>
              <a:t>父＋母</a:t>
            </a:r>
            <a:r>
              <a:rPr lang="en-US" altLang="ja-JP" sz="1600" dirty="0"/>
              <a:t>+</a:t>
            </a:r>
            <a:r>
              <a:rPr lang="ja-JP" altLang="en-US" sz="1600"/>
              <a:t>子、父</a:t>
            </a:r>
            <a:r>
              <a:rPr lang="en-US" altLang="ja-JP" sz="1600" dirty="0"/>
              <a:t>+</a:t>
            </a:r>
            <a:r>
              <a:rPr lang="ja-JP" altLang="en-US" sz="1600"/>
              <a:t>子と母、父と母＋子、お子様の年齢によっては個別でも可能ですので、組み合わせ等は</a:t>
            </a:r>
            <a:r>
              <a:rPr kumimoji="1" lang="ja-JP" altLang="en-US" sz="1600"/>
              <a:t>ご家族で判断しチェックインしてください</a:t>
            </a:r>
          </a:p>
        </p:txBody>
      </p:sp>
      <p:sp>
        <p:nvSpPr>
          <p:cNvPr id="19" name="角丸四角形 18">
            <a:extLst>
              <a:ext uri="{FF2B5EF4-FFF2-40B4-BE49-F238E27FC236}">
                <a16:creationId xmlns:a16="http://schemas.microsoft.com/office/drawing/2014/main" id="{A20C8CA4-563E-0B06-12D0-42466FFA942D}"/>
              </a:ext>
            </a:extLst>
          </p:cNvPr>
          <p:cNvSpPr/>
          <p:nvPr/>
        </p:nvSpPr>
        <p:spPr>
          <a:xfrm>
            <a:off x="482189" y="259492"/>
            <a:ext cx="11252339" cy="3621811"/>
          </a:xfrm>
          <a:prstGeom prst="roundRect">
            <a:avLst/>
          </a:prstGeom>
          <a:noFill/>
          <a:ln w="635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D9C69C8E-C0AF-068C-00A2-D5AFF040C437}"/>
              </a:ext>
            </a:extLst>
          </p:cNvPr>
          <p:cNvSpPr/>
          <p:nvPr/>
        </p:nvSpPr>
        <p:spPr>
          <a:xfrm>
            <a:off x="457472" y="4058646"/>
            <a:ext cx="11277056" cy="2469056"/>
          </a:xfrm>
          <a:prstGeom prst="roundRect">
            <a:avLst/>
          </a:prstGeom>
          <a:noFill/>
          <a:ln w="635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3575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8769F77-7620-9C7B-8AA2-FF42FEA469D9}"/>
              </a:ext>
            </a:extLst>
          </p:cNvPr>
          <p:cNvSpPr txBox="1"/>
          <p:nvPr/>
        </p:nvSpPr>
        <p:spPr>
          <a:xfrm>
            <a:off x="2859914" y="383060"/>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E</a:t>
            </a:r>
            <a:endParaRPr kumimoji="1" lang="ja-JP" altLang="en-US"/>
          </a:p>
        </p:txBody>
      </p:sp>
      <p:sp>
        <p:nvSpPr>
          <p:cNvPr id="7" name="テキスト ボックス 6">
            <a:extLst>
              <a:ext uri="{FF2B5EF4-FFF2-40B4-BE49-F238E27FC236}">
                <a16:creationId xmlns:a16="http://schemas.microsoft.com/office/drawing/2014/main" id="{59B0EA69-22ED-F054-DC18-C26B1B941388}"/>
              </a:ext>
            </a:extLst>
          </p:cNvPr>
          <p:cNvSpPr txBox="1"/>
          <p:nvPr/>
        </p:nvSpPr>
        <p:spPr>
          <a:xfrm>
            <a:off x="668161" y="2064785"/>
            <a:ext cx="1902671" cy="369332"/>
          </a:xfrm>
          <a:prstGeom prst="rect">
            <a:avLst/>
          </a:prstGeom>
          <a:noFill/>
        </p:spPr>
        <p:txBody>
          <a:bodyPr wrap="square" rtlCol="0">
            <a:spAutoFit/>
          </a:bodyPr>
          <a:lstStyle/>
          <a:p>
            <a:r>
              <a:rPr lang="ja-JP" altLang="en-US"/>
              <a:t>付き添いで受診</a:t>
            </a:r>
            <a:endParaRPr kumimoji="1" lang="ja-JP" altLang="en-US"/>
          </a:p>
        </p:txBody>
      </p:sp>
      <p:sp>
        <p:nvSpPr>
          <p:cNvPr id="8" name="テキスト ボックス 7">
            <a:extLst>
              <a:ext uri="{FF2B5EF4-FFF2-40B4-BE49-F238E27FC236}">
                <a16:creationId xmlns:a16="http://schemas.microsoft.com/office/drawing/2014/main" id="{D1E3D0A2-DAE4-6910-A9E2-947854855C01}"/>
              </a:ext>
            </a:extLst>
          </p:cNvPr>
          <p:cNvSpPr txBox="1"/>
          <p:nvPr/>
        </p:nvSpPr>
        <p:spPr>
          <a:xfrm>
            <a:off x="3138616" y="807476"/>
            <a:ext cx="7599408" cy="646331"/>
          </a:xfrm>
          <a:prstGeom prst="rect">
            <a:avLst/>
          </a:prstGeom>
          <a:noFill/>
        </p:spPr>
        <p:txBody>
          <a:bodyPr wrap="square" rtlCol="0">
            <a:spAutoFit/>
          </a:bodyPr>
          <a:lstStyle/>
          <a:p>
            <a:r>
              <a:rPr kumimoji="1" lang="ja-JP" altLang="en-US"/>
              <a:t>付き添いの方のスマートフォンで登録・チェックインし操作</a:t>
            </a:r>
            <a:endParaRPr kumimoji="1" lang="en-US" altLang="ja-JP" dirty="0"/>
          </a:p>
          <a:p>
            <a:r>
              <a:rPr kumimoji="1" lang="ja-JP" altLang="en-US"/>
              <a:t>　登録の際、受診される方のクレジットカードでも設定できます</a:t>
            </a:r>
          </a:p>
        </p:txBody>
      </p:sp>
      <p:sp>
        <p:nvSpPr>
          <p:cNvPr id="9" name="角丸四角形 8">
            <a:extLst>
              <a:ext uri="{FF2B5EF4-FFF2-40B4-BE49-F238E27FC236}">
                <a16:creationId xmlns:a16="http://schemas.microsoft.com/office/drawing/2014/main" id="{13589472-B81B-3050-D6BB-5B0DA8B316AF}"/>
              </a:ext>
            </a:extLst>
          </p:cNvPr>
          <p:cNvSpPr/>
          <p:nvPr/>
        </p:nvSpPr>
        <p:spPr>
          <a:xfrm>
            <a:off x="417041" y="259492"/>
            <a:ext cx="11247737" cy="2372497"/>
          </a:xfrm>
          <a:prstGeom prst="roundRect">
            <a:avLst/>
          </a:prstGeom>
          <a:noFill/>
          <a:ln w="635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DEF6F6C-2C48-AB83-5DCB-312273E2A8C9}"/>
              </a:ext>
            </a:extLst>
          </p:cNvPr>
          <p:cNvSpPr txBox="1"/>
          <p:nvPr/>
        </p:nvSpPr>
        <p:spPr>
          <a:xfrm>
            <a:off x="2859914" y="1449938"/>
            <a:ext cx="1370391" cy="369332"/>
          </a:xfrm>
          <a:prstGeom prst="rect">
            <a:avLst/>
          </a:prstGeom>
          <a:noFill/>
          <a:ln w="19050">
            <a:solidFill>
              <a:srgbClr val="C00000"/>
            </a:solidFill>
          </a:ln>
        </p:spPr>
        <p:txBody>
          <a:bodyPr wrap="square" rtlCol="0">
            <a:spAutoFit/>
          </a:bodyPr>
          <a:lstStyle/>
          <a:p>
            <a:r>
              <a:rPr kumimoji="1" lang="ja-JP" altLang="en-US"/>
              <a:t>パターン</a:t>
            </a:r>
            <a:r>
              <a:rPr kumimoji="1" lang="en-US" altLang="ja-JP" dirty="0"/>
              <a:t>F</a:t>
            </a:r>
            <a:endParaRPr kumimoji="1" lang="ja-JP" altLang="en-US"/>
          </a:p>
        </p:txBody>
      </p:sp>
      <p:sp>
        <p:nvSpPr>
          <p:cNvPr id="13" name="テキスト ボックス 12">
            <a:extLst>
              <a:ext uri="{FF2B5EF4-FFF2-40B4-BE49-F238E27FC236}">
                <a16:creationId xmlns:a16="http://schemas.microsoft.com/office/drawing/2014/main" id="{9CE966C9-9C0E-ACBA-0BFF-FBB241670033}"/>
              </a:ext>
            </a:extLst>
          </p:cNvPr>
          <p:cNvSpPr txBox="1"/>
          <p:nvPr/>
        </p:nvSpPr>
        <p:spPr>
          <a:xfrm>
            <a:off x="3138616" y="1848065"/>
            <a:ext cx="7599408" cy="646331"/>
          </a:xfrm>
          <a:prstGeom prst="rect">
            <a:avLst/>
          </a:prstGeom>
          <a:noFill/>
        </p:spPr>
        <p:txBody>
          <a:bodyPr wrap="square" rtlCol="0">
            <a:spAutoFit/>
          </a:bodyPr>
          <a:lstStyle/>
          <a:p>
            <a:r>
              <a:rPr lang="ja-JP" altLang="en-US"/>
              <a:t>受診される</a:t>
            </a:r>
            <a:r>
              <a:rPr kumimoji="1" lang="ja-JP" altLang="en-US"/>
              <a:t>方のスマートフォンで登録・チェックインし操作</a:t>
            </a:r>
            <a:endParaRPr kumimoji="1" lang="en-US" altLang="ja-JP" dirty="0"/>
          </a:p>
          <a:p>
            <a:r>
              <a:rPr kumimoji="1" lang="ja-JP" altLang="en-US"/>
              <a:t>　登録の際、支払いで使用するクレジットカードを登録</a:t>
            </a:r>
          </a:p>
        </p:txBody>
      </p:sp>
      <p:grpSp>
        <p:nvGrpSpPr>
          <p:cNvPr id="15" name="グループ化 14">
            <a:extLst>
              <a:ext uri="{FF2B5EF4-FFF2-40B4-BE49-F238E27FC236}">
                <a16:creationId xmlns:a16="http://schemas.microsoft.com/office/drawing/2014/main" id="{DF68D346-6E78-CCEA-1C19-53598B9E13A0}"/>
              </a:ext>
            </a:extLst>
          </p:cNvPr>
          <p:cNvGrpSpPr/>
          <p:nvPr/>
        </p:nvGrpSpPr>
        <p:grpSpPr>
          <a:xfrm>
            <a:off x="677635" y="431233"/>
            <a:ext cx="2042839" cy="1569308"/>
            <a:chOff x="564437" y="531342"/>
            <a:chExt cx="2042839" cy="1569308"/>
          </a:xfrm>
        </p:grpSpPr>
        <p:pic>
          <p:nvPicPr>
            <p:cNvPr id="4" name="図 3">
              <a:extLst>
                <a:ext uri="{FF2B5EF4-FFF2-40B4-BE49-F238E27FC236}">
                  <a16:creationId xmlns:a16="http://schemas.microsoft.com/office/drawing/2014/main" id="{C7088A6D-0334-354C-5892-E2CB116E7F21}"/>
                </a:ext>
              </a:extLst>
            </p:cNvPr>
            <p:cNvPicPr>
              <a:picLocks noChangeAspect="1"/>
            </p:cNvPicPr>
            <p:nvPr/>
          </p:nvPicPr>
          <p:blipFill>
            <a:blip r:embed="rId2"/>
            <a:stretch>
              <a:fillRect/>
            </a:stretch>
          </p:blipFill>
          <p:spPr>
            <a:xfrm>
              <a:off x="564437" y="531342"/>
              <a:ext cx="708136" cy="1569308"/>
            </a:xfrm>
            <a:prstGeom prst="rect">
              <a:avLst/>
            </a:prstGeom>
          </p:spPr>
        </p:pic>
        <p:pic>
          <p:nvPicPr>
            <p:cNvPr id="14" name="図 13">
              <a:extLst>
                <a:ext uri="{FF2B5EF4-FFF2-40B4-BE49-F238E27FC236}">
                  <a16:creationId xmlns:a16="http://schemas.microsoft.com/office/drawing/2014/main" id="{63318250-1C26-47EE-4CD2-D022215D0DAF}"/>
                </a:ext>
              </a:extLst>
            </p:cNvPr>
            <p:cNvPicPr>
              <a:picLocks noChangeAspect="1"/>
            </p:cNvPicPr>
            <p:nvPr/>
          </p:nvPicPr>
          <p:blipFill>
            <a:blip r:embed="rId3"/>
            <a:stretch>
              <a:fillRect/>
            </a:stretch>
          </p:blipFill>
          <p:spPr>
            <a:xfrm>
              <a:off x="1392202" y="691680"/>
              <a:ext cx="1215074" cy="1408969"/>
            </a:xfrm>
            <a:prstGeom prst="rect">
              <a:avLst/>
            </a:prstGeom>
          </p:spPr>
        </p:pic>
      </p:grpSp>
      <p:sp>
        <p:nvSpPr>
          <p:cNvPr id="16" name="タイトル 1">
            <a:extLst>
              <a:ext uri="{FF2B5EF4-FFF2-40B4-BE49-F238E27FC236}">
                <a16:creationId xmlns:a16="http://schemas.microsoft.com/office/drawing/2014/main" id="{B195BF75-17F3-808A-EBE1-CD8C21E3F238}"/>
              </a:ext>
            </a:extLst>
          </p:cNvPr>
          <p:cNvSpPr>
            <a:spLocks noGrp="1"/>
          </p:cNvSpPr>
          <p:nvPr>
            <p:ph type="title"/>
          </p:nvPr>
        </p:nvSpPr>
        <p:spPr>
          <a:xfrm>
            <a:off x="540534" y="2846688"/>
            <a:ext cx="4291442" cy="777875"/>
          </a:xfrm>
        </p:spPr>
        <p:txBody>
          <a:bodyPr>
            <a:normAutofit/>
          </a:bodyPr>
          <a:lstStyle/>
          <a:p>
            <a:r>
              <a:rPr lang="ja-JP" altLang="en-US" sz="3200" dirty="0">
                <a:solidFill>
                  <a:srgbClr val="FF0000"/>
                </a:solidFill>
                <a:effectLst>
                  <a:outerShdw blurRad="50800" dist="38100" algn="l" rotWithShape="0">
                    <a:prstClr val="black">
                      <a:alpha val="40000"/>
                    </a:prstClr>
                  </a:outerShdw>
                </a:effectLst>
                <a:latin typeface="HGMaruGothicMPRO" panose="020F0600000000000000" pitchFamily="34" charset="-128"/>
                <a:ea typeface="HGMaruGothicMPRO" panose="020F0600000000000000" pitchFamily="34" charset="-128"/>
              </a:rPr>
              <a:t>受付・診療後について</a:t>
            </a:r>
            <a:endParaRPr kumimoji="1" lang="ja-JP" altLang="en-US" sz="3200" dirty="0">
              <a:solidFill>
                <a:srgbClr val="FF0000"/>
              </a:solidFill>
              <a:effectLst>
                <a:outerShdw blurRad="50800" dist="38100" algn="l" rotWithShape="0">
                  <a:prstClr val="black">
                    <a:alpha val="40000"/>
                  </a:prstClr>
                </a:outerShdw>
              </a:effectLst>
              <a:latin typeface="HGMaruGothicMPRO" panose="020F0600000000000000" pitchFamily="34" charset="-128"/>
              <a:ea typeface="HGMaruGothicMPRO" panose="020F0600000000000000" pitchFamily="34" charset="-128"/>
            </a:endParaRPr>
          </a:p>
        </p:txBody>
      </p:sp>
      <p:sp>
        <p:nvSpPr>
          <p:cNvPr id="10" name="コンテンツ プレースホルダー 9">
            <a:extLst>
              <a:ext uri="{FF2B5EF4-FFF2-40B4-BE49-F238E27FC236}">
                <a16:creationId xmlns:a16="http://schemas.microsoft.com/office/drawing/2014/main" id="{E8342336-59BF-8658-C255-806484E06EA4}"/>
              </a:ext>
            </a:extLst>
          </p:cNvPr>
          <p:cNvSpPr>
            <a:spLocks noGrp="1"/>
          </p:cNvSpPr>
          <p:nvPr>
            <p:ph idx="1"/>
          </p:nvPr>
        </p:nvSpPr>
        <p:spPr>
          <a:xfrm>
            <a:off x="540534" y="3624563"/>
            <a:ext cx="11124244" cy="2850377"/>
          </a:xfrm>
        </p:spPr>
        <p:txBody>
          <a:bodyPr>
            <a:normAutofit fontScale="92500" lnSpcReduction="10000"/>
          </a:bodyPr>
          <a:lstStyle/>
          <a:p>
            <a:r>
              <a:rPr lang="ja-JP" altLang="en-US" sz="2600" dirty="0"/>
              <a:t>チェックインは、窓口受付前後どちらでも</a:t>
            </a:r>
            <a:r>
              <a:rPr lang="en-US" altLang="ja-JP" sz="2600" dirty="0"/>
              <a:t>OK</a:t>
            </a:r>
          </a:p>
          <a:p>
            <a:r>
              <a:rPr lang="ja-JP" altLang="en-US" sz="2600" dirty="0"/>
              <a:t>チェックインの際、専用の番号札をお取りになり、受付に出してください</a:t>
            </a:r>
            <a:endParaRPr lang="en-US" altLang="ja-JP" sz="2600" dirty="0"/>
          </a:p>
          <a:p>
            <a:r>
              <a:rPr kumimoji="1" lang="ja-JP" altLang="en-US" sz="2600" dirty="0"/>
              <a:t>お薬の処方箋がない方、予約の必要がない方は、診察後そのままお帰りになれます</a:t>
            </a:r>
            <a:endParaRPr kumimoji="1" lang="en-US" altLang="ja-JP" sz="2600" dirty="0"/>
          </a:p>
          <a:p>
            <a:r>
              <a:rPr kumimoji="1" lang="ja-JP" altLang="en-US" sz="2600" dirty="0"/>
              <a:t>コンタクトレンズ・眼鏡の処方箋のみの方も、処方箋を受け取り後そのままお帰りになれます</a:t>
            </a:r>
            <a:endParaRPr kumimoji="1" lang="en-US" altLang="ja-JP" sz="2600" dirty="0"/>
          </a:p>
          <a:p>
            <a:r>
              <a:rPr lang="ja-JP" altLang="en-US" sz="2600" dirty="0"/>
              <a:t>お薬の処方箋は、必ず原本をお受け取りください</a:t>
            </a:r>
            <a:endParaRPr kumimoji="1" lang="en-US" altLang="ja-JP" sz="2600" dirty="0"/>
          </a:p>
          <a:p>
            <a:endParaRPr lang="en-US" altLang="ja-JP" dirty="0"/>
          </a:p>
          <a:p>
            <a:endParaRPr lang="en-US" altLang="ja-JP" dirty="0"/>
          </a:p>
          <a:p>
            <a:pPr marL="0" indent="0">
              <a:buNone/>
            </a:pPr>
            <a:endParaRPr lang="ja-JP" altLang="en-US" dirty="0"/>
          </a:p>
        </p:txBody>
      </p:sp>
    </p:spTree>
    <p:extLst>
      <p:ext uri="{BB962C8B-B14F-4D97-AF65-F5344CB8AC3E}">
        <p14:creationId xmlns:p14="http://schemas.microsoft.com/office/powerpoint/2010/main" val="248779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9FE8ED3-8B1B-E7C4-BD40-7BE3567D8EAD}"/>
              </a:ext>
            </a:extLst>
          </p:cNvPr>
          <p:cNvSpPr>
            <a:spLocks noGrp="1"/>
          </p:cNvSpPr>
          <p:nvPr>
            <p:ph idx="1"/>
          </p:nvPr>
        </p:nvSpPr>
        <p:spPr>
          <a:xfrm>
            <a:off x="838200" y="1376097"/>
            <a:ext cx="10515600" cy="5306058"/>
          </a:xfrm>
        </p:spPr>
        <p:txBody>
          <a:bodyPr>
            <a:normAutofit fontScale="92500" lnSpcReduction="10000"/>
          </a:bodyPr>
          <a:lstStyle/>
          <a:p>
            <a:pPr marL="0" indent="0">
              <a:buNone/>
            </a:pPr>
            <a:r>
              <a:rPr kumimoji="1" lang="ja-JP" altLang="en-US" sz="2400" b="1" dirty="0">
                <a:solidFill>
                  <a:srgbClr val="470BF9"/>
                </a:solidFill>
              </a:rPr>
              <a:t>◎クロンスマートパスに登録済みの方</a:t>
            </a:r>
            <a:endParaRPr kumimoji="1" lang="en-US" altLang="ja-JP" sz="2400" b="1" dirty="0">
              <a:solidFill>
                <a:srgbClr val="470BF9"/>
              </a:solidFill>
            </a:endParaRPr>
          </a:p>
          <a:p>
            <a:pPr marL="0" indent="0">
              <a:lnSpc>
                <a:spcPct val="150000"/>
              </a:lnSpc>
              <a:buNone/>
            </a:pPr>
            <a:r>
              <a:rPr kumimoji="1" lang="ja-JP" altLang="en-US" sz="1800" dirty="0"/>
              <a:t>　</a:t>
            </a:r>
            <a:r>
              <a:rPr kumimoji="1" lang="ja-JP" altLang="en-US" sz="1900" dirty="0"/>
              <a:t>パターン</a:t>
            </a:r>
            <a:r>
              <a:rPr kumimoji="1" lang="en-US" altLang="ja-JP" sz="1900" dirty="0"/>
              <a:t>1</a:t>
            </a:r>
            <a:r>
              <a:rPr kumimoji="1" lang="ja-JP" altLang="en-US" sz="1900" dirty="0"/>
              <a:t>　</a:t>
            </a:r>
            <a:endParaRPr kumimoji="1" lang="en-US" altLang="ja-JP" sz="1900" dirty="0"/>
          </a:p>
          <a:p>
            <a:pPr marL="0" indent="0">
              <a:lnSpc>
                <a:spcPct val="110000"/>
              </a:lnSpc>
              <a:buNone/>
            </a:pPr>
            <a:r>
              <a:rPr kumimoji="1" lang="ja-JP" altLang="en-US" sz="1900" dirty="0"/>
              <a:t>　　①チェックイン（番号札をお取りください）</a:t>
            </a:r>
            <a:endParaRPr kumimoji="1" lang="en-US" altLang="ja-JP" sz="1900" dirty="0"/>
          </a:p>
          <a:p>
            <a:pPr marL="0" indent="0">
              <a:lnSpc>
                <a:spcPct val="110000"/>
              </a:lnSpc>
              <a:buNone/>
            </a:pPr>
            <a:r>
              <a:rPr lang="ja-JP" altLang="en-US" sz="1900" dirty="0"/>
              <a:t>　　②スマートフォンにて回答（簡単な問診及び薬局の選択等）</a:t>
            </a:r>
            <a:endParaRPr kumimoji="1" lang="en-US" altLang="ja-JP" sz="1900" dirty="0"/>
          </a:p>
          <a:p>
            <a:pPr marL="0" indent="0">
              <a:lnSpc>
                <a:spcPct val="110000"/>
              </a:lnSpc>
              <a:buNone/>
            </a:pPr>
            <a:r>
              <a:rPr lang="ja-JP" altLang="en-US" sz="1900" dirty="0"/>
              <a:t>　　③受付へ（保険証、番号札を提出してください）</a:t>
            </a:r>
            <a:endParaRPr lang="en-US" altLang="ja-JP" sz="1900" dirty="0"/>
          </a:p>
          <a:p>
            <a:pPr marL="0" indent="0">
              <a:lnSpc>
                <a:spcPct val="110000"/>
              </a:lnSpc>
              <a:buNone/>
            </a:pPr>
            <a:r>
              <a:rPr kumimoji="1" lang="ja-JP" altLang="en-US" sz="1900" dirty="0"/>
              <a:t>　　　</a:t>
            </a:r>
            <a:r>
              <a:rPr kumimoji="1" lang="en-US" altLang="ja-JP" sz="1900" dirty="0"/>
              <a:t>※</a:t>
            </a:r>
            <a:r>
              <a:rPr kumimoji="1" lang="ja-JP" altLang="en-US" sz="1900" dirty="0"/>
              <a:t>ご予約のある方は、その旨をお伝えください</a:t>
            </a:r>
            <a:endParaRPr kumimoji="1" lang="en-US" altLang="ja-JP" sz="1900" dirty="0"/>
          </a:p>
          <a:p>
            <a:pPr marL="0" indent="0">
              <a:lnSpc>
                <a:spcPct val="110000"/>
              </a:lnSpc>
              <a:buNone/>
            </a:pPr>
            <a:r>
              <a:rPr lang="ja-JP" altLang="en-US" sz="1900" dirty="0"/>
              <a:t>　　</a:t>
            </a:r>
            <a:endParaRPr kumimoji="1" lang="en-US" altLang="ja-JP" sz="1900" dirty="0"/>
          </a:p>
          <a:p>
            <a:pPr marL="0" indent="0">
              <a:lnSpc>
                <a:spcPct val="150000"/>
              </a:lnSpc>
              <a:buNone/>
            </a:pPr>
            <a:r>
              <a:rPr lang="ja-JP" altLang="en-US" sz="1900" dirty="0"/>
              <a:t>　パターン</a:t>
            </a:r>
            <a:r>
              <a:rPr lang="en-US" altLang="ja-JP" sz="1900" dirty="0"/>
              <a:t>2</a:t>
            </a:r>
          </a:p>
          <a:p>
            <a:pPr marL="0" indent="0">
              <a:lnSpc>
                <a:spcPct val="110000"/>
              </a:lnSpc>
              <a:buNone/>
            </a:pPr>
            <a:r>
              <a:rPr kumimoji="1" lang="ja-JP" altLang="en-US" sz="1900" dirty="0"/>
              <a:t>　　①通常受付</a:t>
            </a:r>
            <a:endParaRPr kumimoji="1" lang="en-US" altLang="ja-JP" sz="1900" dirty="0"/>
          </a:p>
          <a:p>
            <a:pPr marL="0" indent="0">
              <a:lnSpc>
                <a:spcPct val="110000"/>
              </a:lnSpc>
              <a:buNone/>
            </a:pPr>
            <a:r>
              <a:rPr lang="ja-JP" altLang="en-US" sz="1900" dirty="0"/>
              <a:t>　　②チェックイン（番号札をお取りください）</a:t>
            </a:r>
            <a:endParaRPr lang="en-US" altLang="ja-JP" sz="1900" dirty="0"/>
          </a:p>
          <a:p>
            <a:pPr marL="0" indent="0">
              <a:lnSpc>
                <a:spcPct val="110000"/>
              </a:lnSpc>
              <a:buNone/>
            </a:pPr>
            <a:r>
              <a:rPr lang="ja-JP" altLang="en-US" sz="1900" dirty="0"/>
              <a:t>　　③スマートフォンにて回答（簡単な問診及び薬局の選択等）</a:t>
            </a:r>
            <a:endParaRPr lang="en-US" altLang="ja-JP" sz="1900" dirty="0"/>
          </a:p>
          <a:p>
            <a:pPr marL="0" indent="0">
              <a:lnSpc>
                <a:spcPct val="110000"/>
              </a:lnSpc>
              <a:buNone/>
            </a:pPr>
            <a:r>
              <a:rPr kumimoji="1" lang="ja-JP" altLang="en-US" sz="1900" dirty="0"/>
              <a:t>　　④受付へ番号札提出</a:t>
            </a:r>
            <a:endParaRPr kumimoji="1" lang="en-US" altLang="ja-JP" sz="1900" dirty="0"/>
          </a:p>
        </p:txBody>
      </p:sp>
      <p:sp>
        <p:nvSpPr>
          <p:cNvPr id="6" name="テキスト ボックス 5">
            <a:extLst>
              <a:ext uri="{FF2B5EF4-FFF2-40B4-BE49-F238E27FC236}">
                <a16:creationId xmlns:a16="http://schemas.microsoft.com/office/drawing/2014/main" id="{E69282B5-4E27-0655-4115-DCC974B58047}"/>
              </a:ext>
            </a:extLst>
          </p:cNvPr>
          <p:cNvSpPr txBox="1"/>
          <p:nvPr/>
        </p:nvSpPr>
        <p:spPr>
          <a:xfrm>
            <a:off x="555812" y="461029"/>
            <a:ext cx="3765177" cy="523220"/>
          </a:xfrm>
          <a:prstGeom prst="rect">
            <a:avLst/>
          </a:prstGeom>
          <a:noFill/>
        </p:spPr>
        <p:txBody>
          <a:bodyPr wrap="square" rtlCol="0">
            <a:spAutoFit/>
          </a:bodyPr>
          <a:lstStyle/>
          <a:p>
            <a:r>
              <a:rPr lang="ja-JP" altLang="en-US" sz="2800" dirty="0"/>
              <a:t>当院でのチェックイン</a:t>
            </a:r>
            <a:endParaRPr kumimoji="1" lang="ja-JP" altLang="en-US" sz="2800" dirty="0"/>
          </a:p>
        </p:txBody>
      </p:sp>
      <p:sp>
        <p:nvSpPr>
          <p:cNvPr id="7" name="四角形: 角を丸くする 6">
            <a:extLst>
              <a:ext uri="{FF2B5EF4-FFF2-40B4-BE49-F238E27FC236}">
                <a16:creationId xmlns:a16="http://schemas.microsoft.com/office/drawing/2014/main" id="{911FB3A1-39DC-BE82-119D-2972CF3360AD}"/>
              </a:ext>
            </a:extLst>
          </p:cNvPr>
          <p:cNvSpPr/>
          <p:nvPr/>
        </p:nvSpPr>
        <p:spPr>
          <a:xfrm>
            <a:off x="1075765" y="1832536"/>
            <a:ext cx="1228164" cy="304800"/>
          </a:xfrm>
          <a:prstGeom prst="roundRect">
            <a:avLst/>
          </a:prstGeom>
          <a:noFill/>
          <a:ln w="19050">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1B15A88-89A1-F0E8-9F18-0E9A21242D8D}"/>
              </a:ext>
            </a:extLst>
          </p:cNvPr>
          <p:cNvSpPr/>
          <p:nvPr/>
        </p:nvSpPr>
        <p:spPr>
          <a:xfrm>
            <a:off x="1075765" y="4373835"/>
            <a:ext cx="1228164" cy="304800"/>
          </a:xfrm>
          <a:prstGeom prst="roundRect">
            <a:avLst/>
          </a:prstGeom>
          <a:noFill/>
          <a:ln w="19050">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6E633FD-2E03-C457-D8F4-6423D2BCE294}"/>
              </a:ext>
            </a:extLst>
          </p:cNvPr>
          <p:cNvSpPr/>
          <p:nvPr/>
        </p:nvSpPr>
        <p:spPr>
          <a:xfrm>
            <a:off x="510988" y="383614"/>
            <a:ext cx="3765177" cy="618565"/>
          </a:xfrm>
          <a:prstGeom prst="roundRect">
            <a:avLst/>
          </a:prstGeom>
          <a:noFill/>
          <a:ln w="63500" cmpd="dbl">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930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BB675-FCF8-452A-3E18-311E7959C34F}"/>
              </a:ext>
            </a:extLst>
          </p:cNvPr>
          <p:cNvSpPr>
            <a:spLocks noGrp="1"/>
          </p:cNvSpPr>
          <p:nvPr>
            <p:ph type="title"/>
          </p:nvPr>
        </p:nvSpPr>
        <p:spPr>
          <a:xfrm>
            <a:off x="582706" y="3246504"/>
            <a:ext cx="3290047" cy="466165"/>
          </a:xfrm>
          <a:ln w="25400">
            <a:solidFill>
              <a:srgbClr val="E90BD9"/>
            </a:solidFill>
          </a:ln>
        </p:spPr>
        <p:txBody>
          <a:bodyPr>
            <a:normAutofit/>
          </a:bodyPr>
          <a:lstStyle/>
          <a:p>
            <a:r>
              <a:rPr kumimoji="1" lang="ja-JP" altLang="en-US" sz="2400" dirty="0">
                <a:effectLst>
                  <a:outerShdw blurRad="50800" dist="38100" algn="l" rotWithShape="0">
                    <a:prstClr val="black">
                      <a:alpha val="40000"/>
                    </a:prstClr>
                  </a:outerShdw>
                </a:effectLst>
                <a:latin typeface="HGMaruGothicMPRO" panose="020F0600000000000000" pitchFamily="34" charset="-128"/>
                <a:ea typeface="HGMaruGothicMPRO" panose="020F0600000000000000" pitchFamily="34" charset="-128"/>
              </a:rPr>
              <a:t>セキュリティについて</a:t>
            </a:r>
            <a:endParaRPr kumimoji="1" lang="ja-JP" altLang="en-US" sz="2400" dirty="0"/>
          </a:p>
        </p:txBody>
      </p:sp>
      <p:sp>
        <p:nvSpPr>
          <p:cNvPr id="3" name="コンテンツ プレースホルダー 2">
            <a:extLst>
              <a:ext uri="{FF2B5EF4-FFF2-40B4-BE49-F238E27FC236}">
                <a16:creationId xmlns:a16="http://schemas.microsoft.com/office/drawing/2014/main" id="{76F0DC50-B213-CC85-1E02-029BA00C7B77}"/>
              </a:ext>
            </a:extLst>
          </p:cNvPr>
          <p:cNvSpPr>
            <a:spLocks noGrp="1"/>
          </p:cNvSpPr>
          <p:nvPr>
            <p:ph idx="1"/>
          </p:nvPr>
        </p:nvSpPr>
        <p:spPr>
          <a:xfrm>
            <a:off x="582706" y="3813841"/>
            <a:ext cx="11232776" cy="2783394"/>
          </a:xfrm>
        </p:spPr>
        <p:txBody>
          <a:bodyPr>
            <a:noAutofit/>
          </a:bodyPr>
          <a:lstStyle/>
          <a:p>
            <a:pPr>
              <a:lnSpc>
                <a:spcPct val="120000"/>
              </a:lnSpc>
            </a:pPr>
            <a:r>
              <a:rPr lang="ja-JP" altLang="en-US" sz="1600" b="0" i="0" u="none" strike="noStrike" dirty="0">
                <a:solidFill>
                  <a:srgbClr val="000000"/>
                </a:solidFill>
                <a:effectLst/>
                <a:latin typeface="Yu Gothic Regular"/>
              </a:rPr>
              <a:t>クロンスマートパスの会社</a:t>
            </a:r>
            <a:r>
              <a:rPr lang="en-US" altLang="ja-JP" sz="1600" b="0" i="0" u="none" strike="noStrike" dirty="0">
                <a:solidFill>
                  <a:srgbClr val="000000"/>
                </a:solidFill>
                <a:effectLst/>
                <a:latin typeface="Yu Gothic Regular"/>
              </a:rPr>
              <a:t>【MICIN】</a:t>
            </a:r>
            <a:r>
              <a:rPr lang="ja-JP" altLang="en-US" sz="1600" b="0" i="0" u="none" strike="noStrike" dirty="0">
                <a:solidFill>
                  <a:srgbClr val="000000"/>
                </a:solidFill>
                <a:effectLst/>
                <a:latin typeface="Yu Gothic Regular"/>
              </a:rPr>
              <a:t>は、医療データを取り扱っている企業（オンライン診療サービスは、国内シェア第２位、全国</a:t>
            </a:r>
            <a:r>
              <a:rPr lang="en-US" altLang="ja-JP" sz="1600" b="0" i="0" u="none" strike="noStrike" dirty="0">
                <a:solidFill>
                  <a:srgbClr val="000000"/>
                </a:solidFill>
                <a:effectLst/>
                <a:latin typeface="Yu Gothic Regular"/>
              </a:rPr>
              <a:t>6,000</a:t>
            </a:r>
            <a:r>
              <a:rPr lang="ja-JP" altLang="en-US" sz="1600" b="0" i="0" u="none" strike="noStrike" dirty="0">
                <a:solidFill>
                  <a:srgbClr val="000000"/>
                </a:solidFill>
                <a:effectLst/>
                <a:latin typeface="Yu Gothic Regular"/>
              </a:rPr>
              <a:t>以上で利用）で、国際規格「</a:t>
            </a:r>
            <a:r>
              <a:rPr lang="en" altLang="ja-JP" sz="1600" b="0" i="0" u="none" strike="noStrike" dirty="0">
                <a:solidFill>
                  <a:srgbClr val="000000"/>
                </a:solidFill>
                <a:effectLst/>
                <a:latin typeface="Yu Gothic Regular"/>
              </a:rPr>
              <a:t>ISO27001</a:t>
            </a:r>
            <a:r>
              <a:rPr lang="ja-JP" altLang="en" sz="1600" b="0" i="0" u="none" strike="noStrike" dirty="0">
                <a:solidFill>
                  <a:srgbClr val="000000"/>
                </a:solidFill>
                <a:effectLst/>
                <a:latin typeface="Yu Gothic Regular"/>
              </a:rPr>
              <a:t>」</a:t>
            </a:r>
            <a:r>
              <a:rPr lang="ja-JP" altLang="en-US" sz="1600" b="0" i="0" u="none" strike="noStrike" dirty="0">
                <a:solidFill>
                  <a:srgbClr val="000000"/>
                </a:solidFill>
                <a:effectLst/>
                <a:latin typeface="Yu Gothic Regular"/>
              </a:rPr>
              <a:t>を取得しております</a:t>
            </a:r>
            <a:endParaRPr lang="en-US" altLang="ja-JP" sz="1600" b="0" i="0" u="none" strike="noStrike" dirty="0">
              <a:solidFill>
                <a:srgbClr val="000000"/>
              </a:solidFill>
              <a:effectLst/>
              <a:latin typeface="Yu Gothic Regular"/>
            </a:endParaRPr>
          </a:p>
          <a:p>
            <a:pPr>
              <a:lnSpc>
                <a:spcPct val="120000"/>
              </a:lnSpc>
            </a:pPr>
            <a:r>
              <a:rPr lang="ja-JP" altLang="en-US" sz="1600" b="0" i="0" u="none" strike="noStrike" dirty="0">
                <a:solidFill>
                  <a:srgbClr val="000000"/>
                </a:solidFill>
                <a:effectLst/>
                <a:latin typeface="Yu Gothic Regular"/>
              </a:rPr>
              <a:t>第三者機関から評価を得ることもできておりますのでご安心ください</a:t>
            </a:r>
            <a:br>
              <a:rPr lang="ja-JP" altLang="en-US" sz="1600" dirty="0"/>
            </a:br>
            <a:r>
              <a:rPr lang="ja-JP" altLang="en-US" sz="1600" b="0" i="0" u="none" strike="noStrike" dirty="0">
                <a:solidFill>
                  <a:srgbClr val="000000"/>
                </a:solidFill>
                <a:effectLst/>
                <a:latin typeface="Yu Gothic Regular"/>
              </a:rPr>
              <a:t>セキュリティ基準は</a:t>
            </a:r>
            <a:r>
              <a:rPr lang="en-US" altLang="ja-JP" sz="1600" b="0" i="0" u="none" strike="noStrike" dirty="0">
                <a:solidFill>
                  <a:srgbClr val="000000"/>
                </a:solidFill>
                <a:effectLst/>
                <a:latin typeface="Yu Gothic Regular"/>
              </a:rPr>
              <a:t>3</a:t>
            </a:r>
            <a:r>
              <a:rPr lang="ja-JP" altLang="en-US" sz="1600" b="0" i="0" u="none" strike="noStrike" dirty="0">
                <a:solidFill>
                  <a:srgbClr val="000000"/>
                </a:solidFill>
                <a:effectLst/>
                <a:latin typeface="Yu Gothic Regular"/>
              </a:rPr>
              <a:t>省</a:t>
            </a:r>
            <a:r>
              <a:rPr lang="en-US" altLang="ja-JP" sz="1600" b="0" i="0" u="none" strike="noStrike" dirty="0">
                <a:solidFill>
                  <a:srgbClr val="000000"/>
                </a:solidFill>
                <a:effectLst/>
                <a:latin typeface="Yu Gothic Regular"/>
              </a:rPr>
              <a:t>2</a:t>
            </a:r>
            <a:r>
              <a:rPr lang="ja-JP" altLang="en-US" sz="1600" b="0" i="0" u="none" strike="noStrike" dirty="0">
                <a:solidFill>
                  <a:srgbClr val="000000"/>
                </a:solidFill>
                <a:effectLst/>
                <a:latin typeface="Yu Gothic Regular"/>
              </a:rPr>
              <a:t>ガイドラインにも準拠しております</a:t>
            </a:r>
            <a:endParaRPr lang="en-US" altLang="ja-JP" sz="1600" b="0" i="0" u="none" strike="noStrike" dirty="0">
              <a:solidFill>
                <a:srgbClr val="000000"/>
              </a:solidFill>
              <a:effectLst/>
              <a:latin typeface="Yu Gothic Regular"/>
            </a:endParaRPr>
          </a:p>
          <a:p>
            <a:pPr>
              <a:lnSpc>
                <a:spcPct val="120000"/>
              </a:lnSpc>
            </a:pPr>
            <a:r>
              <a:rPr lang="ja-JP" altLang="en-US" sz="1600" b="0" i="0" u="none" strike="noStrike" dirty="0">
                <a:solidFill>
                  <a:srgbClr val="000000"/>
                </a:solidFill>
                <a:effectLst/>
                <a:latin typeface="Yu Gothic Regular"/>
              </a:rPr>
              <a:t>個人情報の取り扱いについては、</a:t>
            </a:r>
            <a:r>
              <a:rPr lang="en-US" altLang="ja-JP" sz="1600" b="0" i="0" u="none" strike="noStrike" dirty="0">
                <a:solidFill>
                  <a:srgbClr val="000000"/>
                </a:solidFill>
                <a:effectLst/>
                <a:latin typeface="Yu Gothic Regular"/>
              </a:rPr>
              <a:t>【MICIN】</a:t>
            </a:r>
            <a:r>
              <a:rPr lang="ja-JP" altLang="en-US" sz="1600" b="0" i="0" u="none" strike="noStrike" dirty="0">
                <a:solidFill>
                  <a:srgbClr val="000000"/>
                </a:solidFill>
                <a:effectLst/>
                <a:latin typeface="Yu Gothic Regular"/>
              </a:rPr>
              <a:t>のプライバシーポリシーに準拠し慎重に取り扱っております</a:t>
            </a:r>
            <a:br>
              <a:rPr lang="ja-JP" altLang="en-US" sz="1600" dirty="0"/>
            </a:br>
            <a:r>
              <a:rPr lang="en-US" altLang="ja-JP" sz="1600" b="0" i="0" u="none" strike="noStrike" dirty="0">
                <a:solidFill>
                  <a:srgbClr val="000000"/>
                </a:solidFill>
                <a:effectLst/>
                <a:latin typeface="Yu Gothic Regular"/>
              </a:rPr>
              <a:t>※3</a:t>
            </a:r>
            <a:r>
              <a:rPr lang="ja-JP" altLang="en-US" sz="1600" b="0" i="0" u="none" strike="noStrike" dirty="0">
                <a:solidFill>
                  <a:srgbClr val="000000"/>
                </a:solidFill>
                <a:effectLst/>
                <a:latin typeface="Yu Gothic Regular"/>
              </a:rPr>
              <a:t>省</a:t>
            </a:r>
            <a:r>
              <a:rPr lang="en-US" altLang="ja-JP" sz="1600" b="0" i="0" u="none" strike="noStrike" dirty="0">
                <a:solidFill>
                  <a:srgbClr val="000000"/>
                </a:solidFill>
                <a:effectLst/>
                <a:latin typeface="Yu Gothic Regular"/>
              </a:rPr>
              <a:t>2</a:t>
            </a:r>
            <a:r>
              <a:rPr lang="ja-JP" altLang="en-US" sz="1600" b="0" i="0" u="none" strike="noStrike" dirty="0">
                <a:solidFill>
                  <a:srgbClr val="000000"/>
                </a:solidFill>
                <a:effectLst/>
                <a:latin typeface="Yu Gothic Regular"/>
              </a:rPr>
              <a:t>ガイドラインは、厚生労働省・経済産業省・総務省の</a:t>
            </a:r>
            <a:r>
              <a:rPr lang="en-US" altLang="ja-JP" sz="1600" b="0" i="0" u="none" strike="noStrike" dirty="0">
                <a:solidFill>
                  <a:srgbClr val="000000"/>
                </a:solidFill>
                <a:effectLst/>
                <a:latin typeface="Yu Gothic Regular"/>
              </a:rPr>
              <a:t>3</a:t>
            </a:r>
            <a:r>
              <a:rPr lang="ja-JP" altLang="en-US" sz="1600" b="0" i="0" u="none" strike="noStrike" dirty="0">
                <a:solidFill>
                  <a:srgbClr val="000000"/>
                </a:solidFill>
                <a:effectLst/>
                <a:latin typeface="Yu Gothic Regular"/>
              </a:rPr>
              <a:t>省で構成されているガイドラインです</a:t>
            </a:r>
            <a:endParaRPr lang="en-US" altLang="ja-JP" sz="1600" b="0" i="0" u="none" strike="noStrike" dirty="0">
              <a:solidFill>
                <a:srgbClr val="000000"/>
              </a:solidFill>
              <a:effectLst/>
              <a:latin typeface="Yu Gothic Regular"/>
            </a:endParaRPr>
          </a:p>
          <a:p>
            <a:pPr>
              <a:lnSpc>
                <a:spcPct val="120000"/>
              </a:lnSpc>
            </a:pPr>
            <a:r>
              <a:rPr lang="ja-JP" altLang="en-US" sz="1600" b="0" i="0" u="none" strike="noStrike" dirty="0">
                <a:solidFill>
                  <a:srgbClr val="000000"/>
                </a:solidFill>
                <a:effectLst/>
                <a:latin typeface="Yu Gothic Regular"/>
              </a:rPr>
              <a:t>医療に関する情報を取り扱う時にはこのガイドラインに準拠しているシステムの利用が推奨されており、クロンスマートパスは準拠しておりますのでご安心ください</a:t>
            </a:r>
            <a:endParaRPr kumimoji="1" lang="ja-JP" altLang="en-US" sz="1600" dirty="0"/>
          </a:p>
        </p:txBody>
      </p:sp>
      <p:sp>
        <p:nvSpPr>
          <p:cNvPr id="7" name="テキスト ボックス 6">
            <a:extLst>
              <a:ext uri="{FF2B5EF4-FFF2-40B4-BE49-F238E27FC236}">
                <a16:creationId xmlns:a16="http://schemas.microsoft.com/office/drawing/2014/main" id="{4EA6C797-DD03-B7E2-A9A1-FE6F312BB060}"/>
              </a:ext>
            </a:extLst>
          </p:cNvPr>
          <p:cNvSpPr txBox="1"/>
          <p:nvPr/>
        </p:nvSpPr>
        <p:spPr>
          <a:xfrm>
            <a:off x="914400" y="410398"/>
            <a:ext cx="8821270" cy="2500300"/>
          </a:xfrm>
          <a:prstGeom prst="rect">
            <a:avLst/>
          </a:prstGeom>
          <a:noFill/>
        </p:spPr>
        <p:txBody>
          <a:bodyPr wrap="square" rtlCol="0">
            <a:spAutoFit/>
          </a:bodyPr>
          <a:lstStyle/>
          <a:p>
            <a:pPr marL="0" indent="0">
              <a:buNone/>
            </a:pPr>
            <a:r>
              <a:rPr lang="ja-JP" altLang="en-US" sz="2400" b="1" dirty="0">
                <a:solidFill>
                  <a:srgbClr val="470BF9"/>
                </a:solidFill>
              </a:rPr>
              <a:t>◎クロンスマートパスに未登録の方</a:t>
            </a:r>
            <a:endParaRPr lang="en-US" altLang="ja-JP" sz="2400" b="1" dirty="0">
              <a:solidFill>
                <a:srgbClr val="470BF9"/>
              </a:solidFill>
            </a:endParaRPr>
          </a:p>
          <a:p>
            <a:pPr marL="0" indent="0">
              <a:lnSpc>
                <a:spcPct val="150000"/>
              </a:lnSpc>
              <a:buNone/>
            </a:pPr>
            <a:r>
              <a:rPr kumimoji="1" lang="ja-JP" altLang="en-US" dirty="0"/>
              <a:t>　　①通常受付</a:t>
            </a:r>
            <a:endParaRPr kumimoji="1" lang="en-US" altLang="ja-JP" dirty="0"/>
          </a:p>
          <a:p>
            <a:pPr marL="0" indent="0">
              <a:lnSpc>
                <a:spcPct val="150000"/>
              </a:lnSpc>
              <a:buNone/>
            </a:pPr>
            <a:r>
              <a:rPr kumimoji="1" lang="ja-JP" altLang="en-US" dirty="0"/>
              <a:t>　　②待ち時間にゆっくり登録（院内の</a:t>
            </a:r>
            <a:r>
              <a:rPr kumimoji="1" lang="en-US" altLang="ja-JP" dirty="0"/>
              <a:t>QR</a:t>
            </a:r>
            <a:r>
              <a:rPr kumimoji="1" lang="ja-JP" altLang="en-US" dirty="0"/>
              <a:t>コードカードより読み取り可能）</a:t>
            </a:r>
            <a:endParaRPr kumimoji="1" lang="en-US" altLang="ja-JP" dirty="0"/>
          </a:p>
          <a:p>
            <a:pPr marL="0" indent="0">
              <a:lnSpc>
                <a:spcPct val="150000"/>
              </a:lnSpc>
              <a:buNone/>
            </a:pPr>
            <a:r>
              <a:rPr lang="ja-JP" altLang="en-US" dirty="0"/>
              <a:t>　　③チェックイン（番号札をお取りください）</a:t>
            </a:r>
            <a:endParaRPr lang="en-US" altLang="ja-JP" dirty="0"/>
          </a:p>
          <a:p>
            <a:pPr marL="0" indent="0">
              <a:lnSpc>
                <a:spcPct val="150000"/>
              </a:lnSpc>
              <a:buNone/>
            </a:pPr>
            <a:r>
              <a:rPr kumimoji="1" lang="ja-JP" altLang="en-US" dirty="0"/>
              <a:t>　　④スマートフォンにて回答</a:t>
            </a:r>
            <a:r>
              <a:rPr lang="ja-JP" altLang="en-US" dirty="0"/>
              <a:t>（簡単な問診及び薬局の選択等）</a:t>
            </a:r>
            <a:endParaRPr kumimoji="1" lang="en-US" altLang="ja-JP" dirty="0"/>
          </a:p>
          <a:p>
            <a:pPr marL="0" indent="0">
              <a:lnSpc>
                <a:spcPct val="150000"/>
              </a:lnSpc>
              <a:buNone/>
            </a:pPr>
            <a:r>
              <a:rPr kumimoji="1" lang="ja-JP" altLang="en-US" dirty="0"/>
              <a:t>　　⑤受付へ番号札提出</a:t>
            </a:r>
            <a:endParaRPr kumimoji="1" lang="en-US" altLang="ja-JP" dirty="0"/>
          </a:p>
        </p:txBody>
      </p:sp>
    </p:spTree>
    <p:extLst>
      <p:ext uri="{BB962C8B-B14F-4D97-AF65-F5344CB8AC3E}">
        <p14:creationId xmlns:p14="http://schemas.microsoft.com/office/powerpoint/2010/main" val="22910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B5F5A-155A-21B8-3988-D6AC53DE5BA3}"/>
              </a:ext>
            </a:extLst>
          </p:cNvPr>
          <p:cNvSpPr>
            <a:spLocks noGrp="1"/>
          </p:cNvSpPr>
          <p:nvPr>
            <p:ph type="title"/>
          </p:nvPr>
        </p:nvSpPr>
        <p:spPr>
          <a:xfrm>
            <a:off x="506065" y="304168"/>
            <a:ext cx="8772406" cy="454132"/>
          </a:xfrm>
        </p:spPr>
        <p:txBody>
          <a:bodyPr>
            <a:noAutofit/>
          </a:bodyPr>
          <a:lstStyle/>
          <a:p>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当院のクローンスマートパス利用フロー</a:t>
            </a:r>
          </a:p>
        </p:txBody>
      </p:sp>
      <p:sp>
        <p:nvSpPr>
          <p:cNvPr id="4" name="矢印: 五方向 3">
            <a:extLst>
              <a:ext uri="{FF2B5EF4-FFF2-40B4-BE49-F238E27FC236}">
                <a16:creationId xmlns:a16="http://schemas.microsoft.com/office/drawing/2014/main" id="{70E4A74D-DF52-014A-DC3E-0FB6E709F4EB}"/>
              </a:ext>
            </a:extLst>
          </p:cNvPr>
          <p:cNvSpPr/>
          <p:nvPr/>
        </p:nvSpPr>
        <p:spPr>
          <a:xfrm>
            <a:off x="938275" y="1042972"/>
            <a:ext cx="4184329" cy="403123"/>
          </a:xfrm>
          <a:prstGeom prst="homePlat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来院後、診察・検査待ち</a:t>
            </a:r>
          </a:p>
        </p:txBody>
      </p:sp>
      <p:sp>
        <p:nvSpPr>
          <p:cNvPr id="5" name="矢印: 五方向 4">
            <a:extLst>
              <a:ext uri="{FF2B5EF4-FFF2-40B4-BE49-F238E27FC236}">
                <a16:creationId xmlns:a16="http://schemas.microsoft.com/office/drawing/2014/main" id="{2AE9DABE-6A37-AD28-4206-EFB0CF5921DF}"/>
              </a:ext>
            </a:extLst>
          </p:cNvPr>
          <p:cNvSpPr/>
          <p:nvPr/>
        </p:nvSpPr>
        <p:spPr>
          <a:xfrm>
            <a:off x="5317147" y="1042972"/>
            <a:ext cx="2046623" cy="403123"/>
          </a:xfrm>
          <a:prstGeom prst="homePlat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診察・検査</a:t>
            </a:r>
          </a:p>
        </p:txBody>
      </p:sp>
      <p:sp>
        <p:nvSpPr>
          <p:cNvPr id="6" name="矢印: 五方向 5">
            <a:extLst>
              <a:ext uri="{FF2B5EF4-FFF2-40B4-BE49-F238E27FC236}">
                <a16:creationId xmlns:a16="http://schemas.microsoft.com/office/drawing/2014/main" id="{821FD058-51B1-438C-D1F3-94F87A5926F4}"/>
              </a:ext>
            </a:extLst>
          </p:cNvPr>
          <p:cNvSpPr/>
          <p:nvPr/>
        </p:nvSpPr>
        <p:spPr>
          <a:xfrm>
            <a:off x="7556360" y="1063068"/>
            <a:ext cx="4207940" cy="403123"/>
          </a:xfrm>
          <a:prstGeom prst="homePlat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診察後</a:t>
            </a:r>
          </a:p>
        </p:txBody>
      </p:sp>
      <p:sp>
        <p:nvSpPr>
          <p:cNvPr id="7" name="正方形/長方形 6">
            <a:extLst>
              <a:ext uri="{FF2B5EF4-FFF2-40B4-BE49-F238E27FC236}">
                <a16:creationId xmlns:a16="http://schemas.microsoft.com/office/drawing/2014/main" id="{0CBC3C9F-0923-1CB5-C62D-1B16D1F5E4EF}"/>
              </a:ext>
            </a:extLst>
          </p:cNvPr>
          <p:cNvSpPr/>
          <p:nvPr/>
        </p:nvSpPr>
        <p:spPr>
          <a:xfrm>
            <a:off x="334297" y="1712015"/>
            <a:ext cx="294968" cy="1483375"/>
          </a:xfrm>
          <a:prstGeom prst="rect">
            <a:avLst/>
          </a:prstGeom>
          <a:ln w="25400"/>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dirty="0"/>
              <a:t>パタ</a:t>
            </a:r>
            <a:r>
              <a:rPr kumimoji="1" lang="en-US" altLang="ja-JP" dirty="0"/>
              <a:t>―</a:t>
            </a:r>
            <a:r>
              <a:rPr kumimoji="1" lang="ja-JP" altLang="en-US" dirty="0"/>
              <a:t>ン</a:t>
            </a:r>
            <a:r>
              <a:rPr kumimoji="1" lang="en-US" altLang="ja-JP" dirty="0"/>
              <a:t>1</a:t>
            </a:r>
            <a:endParaRPr kumimoji="1" lang="ja-JP" altLang="en-US" dirty="0"/>
          </a:p>
        </p:txBody>
      </p:sp>
      <p:sp>
        <p:nvSpPr>
          <p:cNvPr id="9" name="正方形/長方形 8">
            <a:extLst>
              <a:ext uri="{FF2B5EF4-FFF2-40B4-BE49-F238E27FC236}">
                <a16:creationId xmlns:a16="http://schemas.microsoft.com/office/drawing/2014/main" id="{9CC0AE7F-7B65-1460-319D-6C0A250D25C4}"/>
              </a:ext>
            </a:extLst>
          </p:cNvPr>
          <p:cNvSpPr/>
          <p:nvPr/>
        </p:nvSpPr>
        <p:spPr>
          <a:xfrm>
            <a:off x="328437" y="3401813"/>
            <a:ext cx="294968" cy="1483375"/>
          </a:xfrm>
          <a:prstGeom prst="rect">
            <a:avLst/>
          </a:prstGeom>
          <a:ln w="25400"/>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dirty="0"/>
              <a:t>パタ</a:t>
            </a:r>
            <a:r>
              <a:rPr kumimoji="1" lang="en-US" altLang="ja-JP" dirty="0"/>
              <a:t>―</a:t>
            </a:r>
            <a:r>
              <a:rPr kumimoji="1" lang="ja-JP" altLang="en-US" dirty="0"/>
              <a:t>ン</a:t>
            </a:r>
            <a:r>
              <a:rPr kumimoji="1" lang="en-US" altLang="ja-JP" dirty="0"/>
              <a:t>2</a:t>
            </a:r>
            <a:endParaRPr kumimoji="1" lang="ja-JP" altLang="en-US" dirty="0"/>
          </a:p>
        </p:txBody>
      </p:sp>
      <p:sp>
        <p:nvSpPr>
          <p:cNvPr id="10" name="正方形/長方形 9">
            <a:extLst>
              <a:ext uri="{FF2B5EF4-FFF2-40B4-BE49-F238E27FC236}">
                <a16:creationId xmlns:a16="http://schemas.microsoft.com/office/drawing/2014/main" id="{DF948609-C647-7DB6-A44A-8B1A4D89992F}"/>
              </a:ext>
            </a:extLst>
          </p:cNvPr>
          <p:cNvSpPr/>
          <p:nvPr/>
        </p:nvSpPr>
        <p:spPr>
          <a:xfrm>
            <a:off x="358581" y="5063137"/>
            <a:ext cx="294968" cy="1483375"/>
          </a:xfrm>
          <a:prstGeom prst="rect">
            <a:avLst/>
          </a:prstGeom>
          <a:ln w="25400"/>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dirty="0"/>
              <a:t>パタ</a:t>
            </a:r>
            <a:r>
              <a:rPr kumimoji="1" lang="en-US" altLang="ja-JP" dirty="0"/>
              <a:t>―</a:t>
            </a:r>
            <a:r>
              <a:rPr kumimoji="1" lang="ja-JP" altLang="en-US" dirty="0"/>
              <a:t>ン</a:t>
            </a:r>
            <a:r>
              <a:rPr kumimoji="1" lang="en-US" altLang="ja-JP" dirty="0"/>
              <a:t>3</a:t>
            </a:r>
            <a:endParaRPr kumimoji="1" lang="ja-JP" altLang="en-US" dirty="0"/>
          </a:p>
        </p:txBody>
      </p:sp>
      <p:sp>
        <p:nvSpPr>
          <p:cNvPr id="11" name="四角形: 角を丸くする 10">
            <a:extLst>
              <a:ext uri="{FF2B5EF4-FFF2-40B4-BE49-F238E27FC236}">
                <a16:creationId xmlns:a16="http://schemas.microsoft.com/office/drawing/2014/main" id="{0B81B7AB-E3E9-636E-558B-C8ED9137EFE7}"/>
              </a:ext>
            </a:extLst>
          </p:cNvPr>
          <p:cNvSpPr/>
          <p:nvPr/>
        </p:nvSpPr>
        <p:spPr>
          <a:xfrm>
            <a:off x="1269873" y="1712015"/>
            <a:ext cx="3332274" cy="1413022"/>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チェックイン</a:t>
            </a:r>
            <a:endParaRPr kumimoji="1" lang="en-US" altLang="ja-JP" b="1" dirty="0"/>
          </a:p>
          <a:p>
            <a:pPr algn="ctr"/>
            <a:r>
              <a:rPr kumimoji="1" lang="en-US" altLang="ja-JP" dirty="0"/>
              <a:t>QR</a:t>
            </a:r>
            <a:r>
              <a:rPr kumimoji="1" lang="ja-JP" altLang="en-US" dirty="0"/>
              <a:t>の読み込み</a:t>
            </a:r>
            <a:endParaRPr kumimoji="1" lang="en-US" altLang="ja-JP" dirty="0"/>
          </a:p>
          <a:p>
            <a:pPr algn="ctr"/>
            <a:r>
              <a:rPr lang="ja-JP" altLang="en-US" b="1" dirty="0">
                <a:solidFill>
                  <a:srgbClr val="FF0000"/>
                </a:solidFill>
              </a:rPr>
              <a:t>受付へ</a:t>
            </a:r>
            <a:endParaRPr lang="en-US" altLang="ja-JP" b="1" dirty="0">
              <a:solidFill>
                <a:srgbClr val="FF0000"/>
              </a:solidFill>
            </a:endParaRPr>
          </a:p>
          <a:p>
            <a:pPr algn="ctr"/>
            <a:r>
              <a:rPr lang="ja-JP" altLang="en-US" dirty="0"/>
              <a:t>診察券・保険証・番号札提出</a:t>
            </a:r>
            <a:endParaRPr kumimoji="1" lang="ja-JP" altLang="en-US" dirty="0"/>
          </a:p>
        </p:txBody>
      </p:sp>
      <p:sp>
        <p:nvSpPr>
          <p:cNvPr id="12" name="四角形: 角を丸くする 11">
            <a:extLst>
              <a:ext uri="{FF2B5EF4-FFF2-40B4-BE49-F238E27FC236}">
                <a16:creationId xmlns:a16="http://schemas.microsoft.com/office/drawing/2014/main" id="{05370602-5CF7-36BE-412E-745D3DC3C00B}"/>
              </a:ext>
            </a:extLst>
          </p:cNvPr>
          <p:cNvSpPr/>
          <p:nvPr/>
        </p:nvSpPr>
        <p:spPr>
          <a:xfrm>
            <a:off x="938276" y="3472166"/>
            <a:ext cx="1938924" cy="1413022"/>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来院受付</a:t>
            </a:r>
            <a:endParaRPr kumimoji="1" lang="en-US" altLang="ja-JP" b="1" dirty="0"/>
          </a:p>
          <a:p>
            <a:pPr algn="ctr"/>
            <a:r>
              <a:rPr kumimoji="1" lang="ja-JP" altLang="en-US" b="1" dirty="0"/>
              <a:t>（</a:t>
            </a:r>
            <a:r>
              <a:rPr lang="ja-JP" altLang="en-US" dirty="0"/>
              <a:t>通常受付）</a:t>
            </a:r>
            <a:endParaRPr lang="en-US" altLang="ja-JP" dirty="0"/>
          </a:p>
          <a:p>
            <a:pPr algn="ctr"/>
            <a:r>
              <a:rPr lang="ja-JP" altLang="en-US" dirty="0"/>
              <a:t>診察券・保険証提出</a:t>
            </a:r>
            <a:endParaRPr kumimoji="1" lang="ja-JP" altLang="en-US" dirty="0"/>
          </a:p>
        </p:txBody>
      </p:sp>
      <p:sp>
        <p:nvSpPr>
          <p:cNvPr id="13" name="四角形: 角を丸くする 12">
            <a:extLst>
              <a:ext uri="{FF2B5EF4-FFF2-40B4-BE49-F238E27FC236}">
                <a16:creationId xmlns:a16="http://schemas.microsoft.com/office/drawing/2014/main" id="{3F4FAEC4-F4B0-2F30-CA20-B0DE19A0B657}"/>
              </a:ext>
            </a:extLst>
          </p:cNvPr>
          <p:cNvSpPr/>
          <p:nvPr/>
        </p:nvSpPr>
        <p:spPr>
          <a:xfrm>
            <a:off x="2974311" y="3472166"/>
            <a:ext cx="2036037" cy="1413022"/>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チェックイン</a:t>
            </a:r>
            <a:endParaRPr kumimoji="1" lang="en-US" altLang="ja-JP" b="1" dirty="0"/>
          </a:p>
          <a:p>
            <a:pPr algn="ctr"/>
            <a:r>
              <a:rPr kumimoji="1" lang="en-US" altLang="ja-JP" dirty="0"/>
              <a:t>QR</a:t>
            </a:r>
            <a:r>
              <a:rPr kumimoji="1" lang="ja-JP" altLang="en-US" dirty="0"/>
              <a:t>の読み込み</a:t>
            </a:r>
            <a:endParaRPr lang="en-US" altLang="ja-JP" dirty="0"/>
          </a:p>
          <a:p>
            <a:pPr algn="ctr"/>
            <a:r>
              <a:rPr lang="ja-JP" altLang="en-US"/>
              <a:t>番号</a:t>
            </a:r>
            <a:r>
              <a:rPr lang="ja-JP" altLang="en-US" dirty="0"/>
              <a:t>札提出</a:t>
            </a:r>
            <a:endParaRPr kumimoji="1" lang="ja-JP" altLang="en-US" dirty="0"/>
          </a:p>
        </p:txBody>
      </p:sp>
      <p:sp>
        <p:nvSpPr>
          <p:cNvPr id="14" name="四角形: 角を丸くする 13">
            <a:extLst>
              <a:ext uri="{FF2B5EF4-FFF2-40B4-BE49-F238E27FC236}">
                <a16:creationId xmlns:a16="http://schemas.microsoft.com/office/drawing/2014/main" id="{F321BF88-E048-CD4D-4559-59DA8B48997D}"/>
              </a:ext>
            </a:extLst>
          </p:cNvPr>
          <p:cNvSpPr/>
          <p:nvPr/>
        </p:nvSpPr>
        <p:spPr>
          <a:xfrm>
            <a:off x="938276" y="5098313"/>
            <a:ext cx="1938924" cy="1413022"/>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来院受付</a:t>
            </a:r>
            <a:endParaRPr kumimoji="1" lang="en-US" altLang="ja-JP" b="1" dirty="0"/>
          </a:p>
          <a:p>
            <a:pPr algn="ctr"/>
            <a:r>
              <a:rPr kumimoji="1" lang="ja-JP" altLang="en-US" b="1" dirty="0"/>
              <a:t>（</a:t>
            </a:r>
            <a:r>
              <a:rPr lang="ja-JP" altLang="en-US" dirty="0"/>
              <a:t>通常受付）</a:t>
            </a:r>
            <a:endParaRPr lang="en-US" altLang="ja-JP" dirty="0"/>
          </a:p>
          <a:p>
            <a:pPr algn="ctr"/>
            <a:r>
              <a:rPr lang="ja-JP" altLang="en-US" dirty="0"/>
              <a:t>診察券・保険証提出</a:t>
            </a:r>
            <a:endParaRPr kumimoji="1" lang="ja-JP" altLang="en-US" dirty="0"/>
          </a:p>
        </p:txBody>
      </p:sp>
      <p:sp>
        <p:nvSpPr>
          <p:cNvPr id="15" name="四角形: 角を丸くする 14">
            <a:extLst>
              <a:ext uri="{FF2B5EF4-FFF2-40B4-BE49-F238E27FC236}">
                <a16:creationId xmlns:a16="http://schemas.microsoft.com/office/drawing/2014/main" id="{3D68D348-6AA1-0916-1BB4-3CA14A7CCDF3}"/>
              </a:ext>
            </a:extLst>
          </p:cNvPr>
          <p:cNvSpPr/>
          <p:nvPr/>
        </p:nvSpPr>
        <p:spPr>
          <a:xfrm>
            <a:off x="2974311" y="5098313"/>
            <a:ext cx="2036037" cy="1413022"/>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クロンスマートパス登録</a:t>
            </a:r>
            <a:endParaRPr lang="en-US" altLang="ja-JP" dirty="0"/>
          </a:p>
          <a:p>
            <a:pPr algn="ctr"/>
            <a:r>
              <a:rPr kumimoji="1" lang="ja-JP" altLang="en-US" b="1" dirty="0"/>
              <a:t>チェックイン</a:t>
            </a:r>
            <a:endParaRPr kumimoji="1" lang="en-US" altLang="ja-JP" b="1" dirty="0"/>
          </a:p>
          <a:p>
            <a:pPr algn="ctr"/>
            <a:r>
              <a:rPr kumimoji="1" lang="en-US" altLang="ja-JP" dirty="0"/>
              <a:t>QR</a:t>
            </a:r>
            <a:r>
              <a:rPr kumimoji="1" lang="ja-JP" altLang="en-US" dirty="0"/>
              <a:t>の読み込み</a:t>
            </a:r>
            <a:endParaRPr lang="en-US" altLang="ja-JP" dirty="0"/>
          </a:p>
          <a:p>
            <a:pPr algn="ctr"/>
            <a:r>
              <a:rPr lang="ja-JP" altLang="en-US" dirty="0"/>
              <a:t>番号札提出</a:t>
            </a:r>
            <a:endParaRPr kumimoji="1" lang="ja-JP" altLang="en-US" dirty="0"/>
          </a:p>
        </p:txBody>
      </p:sp>
      <p:sp>
        <p:nvSpPr>
          <p:cNvPr id="16" name="四角形: 角を丸くする 15">
            <a:extLst>
              <a:ext uri="{FF2B5EF4-FFF2-40B4-BE49-F238E27FC236}">
                <a16:creationId xmlns:a16="http://schemas.microsoft.com/office/drawing/2014/main" id="{B2DF537A-21CC-7FD0-64C5-227BCA765152}"/>
              </a:ext>
            </a:extLst>
          </p:cNvPr>
          <p:cNvSpPr/>
          <p:nvPr/>
        </p:nvSpPr>
        <p:spPr>
          <a:xfrm>
            <a:off x="5327733" y="1717324"/>
            <a:ext cx="2036037" cy="477555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a:p>
          <a:p>
            <a:pPr algn="ctr"/>
            <a:endParaRPr lang="en-US" altLang="ja-JP" dirty="0"/>
          </a:p>
          <a:p>
            <a:pPr algn="ctr"/>
            <a:r>
              <a:rPr kumimoji="1" lang="ja-JP" altLang="en-US" dirty="0"/>
              <a:t>診察・検査</a:t>
            </a:r>
            <a:endParaRPr kumimoji="1"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lang="en-US" altLang="ja-JP" dirty="0"/>
          </a:p>
          <a:p>
            <a:pPr algn="ctr"/>
            <a:endParaRPr lang="en-US" altLang="ja-JP" dirty="0"/>
          </a:p>
          <a:p>
            <a:pPr algn="ctr"/>
            <a:r>
              <a:rPr lang="ja-JP" altLang="en-US" dirty="0"/>
              <a:t>コンタクト</a:t>
            </a:r>
            <a:endParaRPr lang="en-US" altLang="ja-JP" dirty="0"/>
          </a:p>
          <a:p>
            <a:pPr algn="ctr"/>
            <a:r>
              <a:rPr lang="ja-JP" altLang="en-US" dirty="0"/>
              <a:t>レンズ・眼鏡</a:t>
            </a:r>
            <a:endParaRPr lang="en-US" altLang="ja-JP" dirty="0"/>
          </a:p>
          <a:p>
            <a:pPr algn="ctr"/>
            <a:r>
              <a:rPr lang="ja-JP" altLang="en-US" dirty="0"/>
              <a:t>処方の方</a:t>
            </a:r>
            <a:endParaRPr lang="en-US" altLang="ja-JP" dirty="0"/>
          </a:p>
          <a:p>
            <a:r>
              <a:rPr lang="ja-JP" altLang="en-US" dirty="0"/>
              <a:t>（薬処方なし）</a:t>
            </a: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en-US" altLang="ja-JP" dirty="0"/>
          </a:p>
        </p:txBody>
      </p:sp>
      <p:sp>
        <p:nvSpPr>
          <p:cNvPr id="17" name="四角形: 角を丸くする 16">
            <a:extLst>
              <a:ext uri="{FF2B5EF4-FFF2-40B4-BE49-F238E27FC236}">
                <a16:creationId xmlns:a16="http://schemas.microsoft.com/office/drawing/2014/main" id="{65F96489-978E-544F-D84E-2657760F6756}"/>
              </a:ext>
            </a:extLst>
          </p:cNvPr>
          <p:cNvSpPr/>
          <p:nvPr/>
        </p:nvSpPr>
        <p:spPr>
          <a:xfrm>
            <a:off x="7629827" y="1761570"/>
            <a:ext cx="2552923" cy="477555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r>
              <a:rPr kumimoji="1" lang="ja-JP" altLang="en-US" dirty="0"/>
              <a:t>処方箋を受取後</a:t>
            </a:r>
            <a:endParaRPr kumimoji="1" lang="en-US" altLang="ja-JP" dirty="0"/>
          </a:p>
          <a:p>
            <a:pPr algn="ctr"/>
            <a:r>
              <a:rPr lang="ja-JP" altLang="en-US" dirty="0"/>
              <a:t>会計を待つことなく</a:t>
            </a:r>
            <a:endParaRPr lang="en-US" altLang="ja-JP" dirty="0"/>
          </a:p>
          <a:p>
            <a:pPr algn="ctr"/>
            <a:r>
              <a:rPr lang="ja-JP" altLang="en-US" dirty="0"/>
              <a:t>お帰り</a:t>
            </a:r>
            <a:endParaRPr lang="en-US" altLang="ja-JP" dirty="0"/>
          </a:p>
        </p:txBody>
      </p:sp>
      <p:sp>
        <p:nvSpPr>
          <p:cNvPr id="18" name="四角形: 角を丸くする 17">
            <a:extLst>
              <a:ext uri="{FF2B5EF4-FFF2-40B4-BE49-F238E27FC236}">
                <a16:creationId xmlns:a16="http://schemas.microsoft.com/office/drawing/2014/main" id="{1F99B821-B81B-9F86-F787-3162C968AFFA}"/>
              </a:ext>
            </a:extLst>
          </p:cNvPr>
          <p:cNvSpPr/>
          <p:nvPr/>
        </p:nvSpPr>
        <p:spPr>
          <a:xfrm>
            <a:off x="10550769" y="1770960"/>
            <a:ext cx="1251837" cy="11067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薬局にて薬の受取</a:t>
            </a:r>
          </a:p>
        </p:txBody>
      </p:sp>
      <p:sp>
        <p:nvSpPr>
          <p:cNvPr id="22" name="四角形: 角を丸くする 21">
            <a:extLst>
              <a:ext uri="{FF2B5EF4-FFF2-40B4-BE49-F238E27FC236}">
                <a16:creationId xmlns:a16="http://schemas.microsoft.com/office/drawing/2014/main" id="{46F9F24E-C3F8-0F54-2641-0FAFC58CA19D}"/>
              </a:ext>
            </a:extLst>
          </p:cNvPr>
          <p:cNvSpPr/>
          <p:nvPr/>
        </p:nvSpPr>
        <p:spPr>
          <a:xfrm>
            <a:off x="7826565" y="4153076"/>
            <a:ext cx="2223651" cy="1162346"/>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06274694-1D65-DF1D-9FAF-08E5BE825680}"/>
              </a:ext>
            </a:extLst>
          </p:cNvPr>
          <p:cNvSpPr/>
          <p:nvPr/>
        </p:nvSpPr>
        <p:spPr>
          <a:xfrm>
            <a:off x="7173422" y="4513246"/>
            <a:ext cx="653143" cy="211015"/>
          </a:xfrm>
          <a:prstGeom prst="rightArrow">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70C8295-8DC8-391F-65D2-F582324D114F}"/>
              </a:ext>
            </a:extLst>
          </p:cNvPr>
          <p:cNvSpPr/>
          <p:nvPr/>
        </p:nvSpPr>
        <p:spPr>
          <a:xfrm>
            <a:off x="5515982" y="4019425"/>
            <a:ext cx="1648951" cy="1409672"/>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81F9A0FD-9E70-B942-F8B0-1467802ECEC2}"/>
              </a:ext>
            </a:extLst>
          </p:cNvPr>
          <p:cNvSpPr/>
          <p:nvPr/>
        </p:nvSpPr>
        <p:spPr>
          <a:xfrm>
            <a:off x="2775694" y="4098283"/>
            <a:ext cx="298244" cy="182316"/>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2DAD5BAD-8279-9943-A8FC-20F0AFB20085}"/>
              </a:ext>
            </a:extLst>
          </p:cNvPr>
          <p:cNvSpPr/>
          <p:nvPr/>
        </p:nvSpPr>
        <p:spPr>
          <a:xfrm>
            <a:off x="2775694" y="5676118"/>
            <a:ext cx="298244" cy="182316"/>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17">
            <a:extLst>
              <a:ext uri="{FF2B5EF4-FFF2-40B4-BE49-F238E27FC236}">
                <a16:creationId xmlns:a16="http://schemas.microsoft.com/office/drawing/2014/main" id="{DBB637F6-CEE5-315C-25AC-FF21DD566CE4}"/>
              </a:ext>
            </a:extLst>
          </p:cNvPr>
          <p:cNvSpPr/>
          <p:nvPr/>
        </p:nvSpPr>
        <p:spPr>
          <a:xfrm>
            <a:off x="7862428" y="2237248"/>
            <a:ext cx="2045149" cy="1766010"/>
          </a:xfrm>
          <a:prstGeom prst="roundRect">
            <a:avLst/>
          </a:prstGeom>
          <a:ln w="25400">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処方箋原本の</a:t>
            </a:r>
            <a:endParaRPr lang="en-US" altLang="ja-JP" dirty="0"/>
          </a:p>
          <a:p>
            <a:pPr algn="ctr"/>
            <a:r>
              <a:rPr lang="ja-JP" altLang="en-US" dirty="0"/>
              <a:t>受取</a:t>
            </a:r>
            <a:endParaRPr lang="en-US" altLang="ja-JP" dirty="0"/>
          </a:p>
          <a:p>
            <a:pPr algn="ctr"/>
            <a:r>
              <a:rPr kumimoji="1" lang="ja-JP" altLang="en-US" dirty="0"/>
              <a:t>処方箋データは薬局</a:t>
            </a:r>
            <a:r>
              <a:rPr lang="ja-JP" altLang="en-US" dirty="0"/>
              <a:t>へ</a:t>
            </a:r>
            <a:endParaRPr kumimoji="1" lang="en-US" altLang="ja-JP" dirty="0"/>
          </a:p>
          <a:p>
            <a:pPr algn="ctr"/>
            <a:r>
              <a:rPr lang="ja-JP" altLang="en-US" dirty="0"/>
              <a:t>自動</a:t>
            </a:r>
            <a:r>
              <a:rPr kumimoji="1" lang="ja-JP" altLang="en-US" dirty="0"/>
              <a:t>送信</a:t>
            </a:r>
            <a:endParaRPr kumimoji="1" lang="en-US" altLang="ja-JP" dirty="0"/>
          </a:p>
        </p:txBody>
      </p:sp>
      <p:sp>
        <p:nvSpPr>
          <p:cNvPr id="19" name="四角形: 角を丸くする 17">
            <a:extLst>
              <a:ext uri="{FF2B5EF4-FFF2-40B4-BE49-F238E27FC236}">
                <a16:creationId xmlns:a16="http://schemas.microsoft.com/office/drawing/2014/main" id="{9D6DDA7C-D057-EF8F-252D-513D2614F378}"/>
              </a:ext>
            </a:extLst>
          </p:cNvPr>
          <p:cNvSpPr/>
          <p:nvPr/>
        </p:nvSpPr>
        <p:spPr>
          <a:xfrm>
            <a:off x="5681973" y="2759330"/>
            <a:ext cx="1467213" cy="676469"/>
          </a:xfrm>
          <a:prstGeom prst="roundRect">
            <a:avLst/>
          </a:prstGeom>
          <a:ln w="25400">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お薬処方</a:t>
            </a:r>
            <a:endParaRPr kumimoji="1" lang="en-US" altLang="ja-JP" dirty="0"/>
          </a:p>
        </p:txBody>
      </p:sp>
      <p:sp>
        <p:nvSpPr>
          <p:cNvPr id="27" name="矢印: 右 22">
            <a:extLst>
              <a:ext uri="{FF2B5EF4-FFF2-40B4-BE49-F238E27FC236}">
                <a16:creationId xmlns:a16="http://schemas.microsoft.com/office/drawing/2014/main" id="{043BE3B8-3587-066E-C970-E8247EA506B2}"/>
              </a:ext>
            </a:extLst>
          </p:cNvPr>
          <p:cNvSpPr/>
          <p:nvPr/>
        </p:nvSpPr>
        <p:spPr>
          <a:xfrm>
            <a:off x="7149186" y="2920686"/>
            <a:ext cx="729514" cy="328984"/>
          </a:xfrm>
          <a:prstGeom prst="rightArrow">
            <a:avLst/>
          </a:prstGeom>
          <a:solidFill>
            <a:srgbClr val="E90BD9"/>
          </a:solidFill>
          <a:ln>
            <a:solidFill>
              <a:srgbClr val="E90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17">
            <a:extLst>
              <a:ext uri="{FF2B5EF4-FFF2-40B4-BE49-F238E27FC236}">
                <a16:creationId xmlns:a16="http://schemas.microsoft.com/office/drawing/2014/main" id="{37451DAE-EA1B-0C83-4E05-76293EDFC166}"/>
              </a:ext>
            </a:extLst>
          </p:cNvPr>
          <p:cNvSpPr/>
          <p:nvPr/>
        </p:nvSpPr>
        <p:spPr>
          <a:xfrm>
            <a:off x="10415351" y="3522345"/>
            <a:ext cx="1474073" cy="1760615"/>
          </a:xfrm>
          <a:prstGeom prst="roundRect">
            <a:avLst/>
          </a:prstGeom>
          <a:ln w="25400">
            <a:solidFill>
              <a:srgbClr val="E90BD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薬局より</a:t>
            </a:r>
            <a:r>
              <a:rPr kumimoji="1" lang="en-US" altLang="ja-JP" dirty="0"/>
              <a:t>LINE</a:t>
            </a:r>
            <a:r>
              <a:rPr kumimoji="1" lang="ja-JP" altLang="en-US" dirty="0"/>
              <a:t>や</a:t>
            </a:r>
            <a:endParaRPr kumimoji="1" lang="en-US" altLang="ja-JP" dirty="0"/>
          </a:p>
          <a:p>
            <a:pPr algn="ctr"/>
            <a:r>
              <a:rPr lang="ja-JP" altLang="en-US" dirty="0"/>
              <a:t>メールにて調剤完了</a:t>
            </a:r>
            <a:endParaRPr lang="en-US" altLang="ja-JP" dirty="0"/>
          </a:p>
          <a:p>
            <a:pPr algn="ctr"/>
            <a:r>
              <a:rPr lang="ja-JP" altLang="en-US" dirty="0"/>
              <a:t>連絡</a:t>
            </a:r>
            <a:endParaRPr kumimoji="1" lang="en-US" altLang="ja-JP" dirty="0"/>
          </a:p>
        </p:txBody>
      </p:sp>
      <p:sp>
        <p:nvSpPr>
          <p:cNvPr id="29" name="矢印: 右 22">
            <a:extLst>
              <a:ext uri="{FF2B5EF4-FFF2-40B4-BE49-F238E27FC236}">
                <a16:creationId xmlns:a16="http://schemas.microsoft.com/office/drawing/2014/main" id="{07669250-9276-B91D-1F50-B471B5B857E8}"/>
              </a:ext>
            </a:extLst>
          </p:cNvPr>
          <p:cNvSpPr/>
          <p:nvPr/>
        </p:nvSpPr>
        <p:spPr>
          <a:xfrm>
            <a:off x="9897626" y="3595141"/>
            <a:ext cx="600515" cy="328984"/>
          </a:xfrm>
          <a:prstGeom prst="rightArrow">
            <a:avLst/>
          </a:prstGeom>
          <a:solidFill>
            <a:srgbClr val="E90BD9"/>
          </a:solidFill>
          <a:ln>
            <a:solidFill>
              <a:srgbClr val="E90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2">
            <a:extLst>
              <a:ext uri="{FF2B5EF4-FFF2-40B4-BE49-F238E27FC236}">
                <a16:creationId xmlns:a16="http://schemas.microsoft.com/office/drawing/2014/main" id="{A035C9B3-5CF3-1E10-30D9-E72585EADEB3}"/>
              </a:ext>
            </a:extLst>
          </p:cNvPr>
          <p:cNvSpPr/>
          <p:nvPr/>
        </p:nvSpPr>
        <p:spPr>
          <a:xfrm rot="16200000">
            <a:off x="10831917" y="3017948"/>
            <a:ext cx="689540" cy="328984"/>
          </a:xfrm>
          <a:prstGeom prst="rightArrow">
            <a:avLst/>
          </a:prstGeom>
          <a:solidFill>
            <a:srgbClr val="E90BD9"/>
          </a:solidFill>
          <a:ln>
            <a:solidFill>
              <a:srgbClr val="E90B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形吹き出し 30">
            <a:extLst>
              <a:ext uri="{FF2B5EF4-FFF2-40B4-BE49-F238E27FC236}">
                <a16:creationId xmlns:a16="http://schemas.microsoft.com/office/drawing/2014/main" id="{9E7E5D79-84E4-A695-B634-B7C2C01A5892}"/>
              </a:ext>
            </a:extLst>
          </p:cNvPr>
          <p:cNvSpPr/>
          <p:nvPr/>
        </p:nvSpPr>
        <p:spPr>
          <a:xfrm>
            <a:off x="3788220" y="1568309"/>
            <a:ext cx="1415095" cy="816177"/>
          </a:xfrm>
          <a:prstGeom prst="wedgeEllipseCallout">
            <a:avLst>
              <a:gd name="adj1" fmla="val -75892"/>
              <a:gd name="adj2" fmla="val 6853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b="1">
                <a:solidFill>
                  <a:srgbClr val="FF0000"/>
                </a:solidFill>
              </a:rPr>
              <a:t>必ず</a:t>
            </a:r>
            <a:endParaRPr lang="en-US" altLang="ja-JP" sz="3200" b="1" dirty="0">
              <a:solidFill>
                <a:srgbClr val="FF0000"/>
              </a:solidFill>
            </a:endParaRPr>
          </a:p>
        </p:txBody>
      </p:sp>
      <p:sp>
        <p:nvSpPr>
          <p:cNvPr id="3" name="テキスト ボックス 2">
            <a:extLst>
              <a:ext uri="{FF2B5EF4-FFF2-40B4-BE49-F238E27FC236}">
                <a16:creationId xmlns:a16="http://schemas.microsoft.com/office/drawing/2014/main" id="{98ACF218-AE0E-5D40-FCBA-FC1C74C266C2}"/>
              </a:ext>
            </a:extLst>
          </p:cNvPr>
          <p:cNvSpPr txBox="1"/>
          <p:nvPr/>
        </p:nvSpPr>
        <p:spPr>
          <a:xfrm>
            <a:off x="7722075" y="5675592"/>
            <a:ext cx="2552923" cy="646331"/>
          </a:xfrm>
          <a:prstGeom prst="rect">
            <a:avLst/>
          </a:prstGeom>
          <a:noFill/>
        </p:spPr>
        <p:txBody>
          <a:bodyPr wrap="square" rtlCol="0">
            <a:spAutoFit/>
          </a:bodyPr>
          <a:lstStyle/>
          <a:p>
            <a:r>
              <a:rPr kumimoji="1" lang="ja-JP" altLang="en-US" dirty="0">
                <a:solidFill>
                  <a:srgbClr val="FF0000"/>
                </a:solidFill>
              </a:rPr>
              <a:t>登録したカード情報で後から自動決済</a:t>
            </a:r>
          </a:p>
        </p:txBody>
      </p:sp>
    </p:spTree>
    <p:extLst>
      <p:ext uri="{BB962C8B-B14F-4D97-AF65-F5344CB8AC3E}">
        <p14:creationId xmlns:p14="http://schemas.microsoft.com/office/powerpoint/2010/main" val="1736969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860</Words>
  <Application>Microsoft Office PowerPoint</Application>
  <PresentationFormat>ワイド画面</PresentationFormat>
  <Paragraphs>121</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HG丸ｺﾞｼｯｸM-PRO</vt:lpstr>
      <vt:lpstr>HG丸ｺﾞｼｯｸM-PRO</vt:lpstr>
      <vt:lpstr>Yu Gothic Regular</vt:lpstr>
      <vt:lpstr>游ゴシック</vt:lpstr>
      <vt:lpstr>游ゴシック Light</vt:lpstr>
      <vt:lpstr>Arial</vt:lpstr>
      <vt:lpstr>Office テーマ</vt:lpstr>
      <vt:lpstr>クロンスマートパスは ご家族の分も登録可能</vt:lpstr>
      <vt:lpstr>PowerPoint プレゼンテーション</vt:lpstr>
      <vt:lpstr>受付・診療後について</vt:lpstr>
      <vt:lpstr>PowerPoint プレゼンテーション</vt:lpstr>
      <vt:lpstr>セキュリティについて</vt:lpstr>
      <vt:lpstr>当院のクローンスマートパス利用フロー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クロンスマートパスは ご家族の分も登録可能</dc:title>
  <dc:creator>眼科 たかはし</dc:creator>
  <cp:lastModifiedBy>Yukiko Hayashi</cp:lastModifiedBy>
  <cp:revision>15</cp:revision>
  <cp:lastPrinted>2023-10-18T02:16:36Z</cp:lastPrinted>
  <dcterms:created xsi:type="dcterms:W3CDTF">2023-10-14T04:04:05Z</dcterms:created>
  <dcterms:modified xsi:type="dcterms:W3CDTF">2023-10-20T15:52:41Z</dcterms:modified>
</cp:coreProperties>
</file>